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297" r:id="rId2"/>
    <p:sldId id="257" r:id="rId3"/>
    <p:sldId id="303" r:id="rId4"/>
    <p:sldId id="344" r:id="rId5"/>
    <p:sldId id="345" r:id="rId6"/>
    <p:sldId id="346" r:id="rId7"/>
    <p:sldId id="347" r:id="rId8"/>
    <p:sldId id="348" r:id="rId9"/>
    <p:sldId id="350" r:id="rId10"/>
    <p:sldId id="349" r:id="rId11"/>
    <p:sldId id="342" r:id="rId12"/>
    <p:sldId id="351" r:id="rId13"/>
    <p:sldId id="352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5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420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418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4" r:id="rId57"/>
    <p:sldId id="395" r:id="rId58"/>
    <p:sldId id="396" r:id="rId59"/>
    <p:sldId id="397" r:id="rId60"/>
    <p:sldId id="398" r:id="rId61"/>
    <p:sldId id="399" r:id="rId62"/>
    <p:sldId id="402" r:id="rId63"/>
    <p:sldId id="400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9" r:id="rId80"/>
    <p:sldId id="423" r:id="rId81"/>
    <p:sldId id="421" r:id="rId82"/>
    <p:sldId id="302" r:id="rId83"/>
    <p:sldId id="285" r:id="rId84"/>
    <p:sldId id="286" r:id="rId85"/>
    <p:sldId id="287" r:id="rId86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onsolas" panose="020B0609020204030204" pitchFamily="49" charset="0"/>
      <p:regular r:id="rId92"/>
      <p:bold r:id="rId93"/>
      <p:italic r:id="rId94"/>
      <p:boldItalic r:id="rId95"/>
    </p:embeddedFont>
    <p:embeddedFont>
      <p:font typeface="나눔스퀘어라운드 Bold" panose="020B0600000101010101" pitchFamily="50" charset="-127"/>
      <p:bold r:id="rId96"/>
    </p:embeddedFont>
    <p:embeddedFont>
      <p:font typeface="나눔스퀘어라운드 ExtraBold" panose="020B0600000101010101" pitchFamily="50" charset="-127"/>
      <p:bold r:id="rId97"/>
    </p:embeddedFont>
    <p:embeddedFont>
      <p:font typeface="나눔스퀘어라운드 Regular" panose="020B0600000101010101" pitchFamily="50" charset="-127"/>
      <p:regular r:id="rId98"/>
    </p:embeddedFont>
    <p:embeddedFont>
      <p:font typeface="맑은 고딕" panose="020B0503020000020004" pitchFamily="50" charset="-127"/>
      <p:regular r:id="rId99"/>
      <p:bold r:id="rId1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3" autoAdjust="0"/>
    <p:restoredTop sz="72898" autoAdjust="0"/>
  </p:normalViewPr>
  <p:slideViewPr>
    <p:cSldViewPr snapToGrid="0">
      <p:cViewPr varScale="1">
        <p:scale>
          <a:sx n="63" d="100"/>
          <a:sy n="63" d="100"/>
        </p:scale>
        <p:origin x="12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F7045-653E-4758-992C-CEB6FF086E5B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DF430-1800-4009-92A5-27598552B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73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8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헤더와 신규 이모티콘 밑에 있는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37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 이모티콘 부분을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8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모바일에선 한 줄로 </a:t>
            </a:r>
            <a:r>
              <a:rPr lang="en-US" altLang="ko-KR" dirty="0"/>
              <a:t>5</a:t>
            </a:r>
            <a:r>
              <a:rPr lang="ko-KR" altLang="en-US" dirty="0"/>
              <a:t>위 까지만 보이고 데스크탑에선 </a:t>
            </a:r>
            <a:r>
              <a:rPr lang="en-US" altLang="ko-KR" dirty="0"/>
              <a:t>10</a:t>
            </a:r>
            <a:r>
              <a:rPr lang="ko-KR" altLang="en-US" dirty="0"/>
              <a:t>위까지 두 줄로 보이는 디자인을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67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4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58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2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34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61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08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0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63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5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potential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93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40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54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38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46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7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6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48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9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31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93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63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36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02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28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14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5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08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50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24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65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911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935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415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7468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39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83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48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234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끝내기 전에 이번 프로젝트를 하면서 </a:t>
            </a:r>
            <a:r>
              <a:rPr lang="ko-KR" altLang="en-US" dirty="0" err="1"/>
              <a:t>느낀점에</a:t>
            </a:r>
            <a:r>
              <a:rPr lang="ko-KR" altLang="en-US" dirty="0"/>
              <a:t> 대해서 잠시 얘기해보겠습니다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마크업을 다같이 모여서 했거든요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그러다보니</a:t>
            </a:r>
            <a:r>
              <a:rPr lang="ko-KR" altLang="en-US" dirty="0"/>
              <a:t> 의견이 되게 다양하게 나왔어요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아마 혼자 했더라면 쉽게 지나칠 수 있었던 것들이 같이 하니까 놓치지 않게 됐거든요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이번기회에 </a:t>
            </a:r>
            <a:r>
              <a:rPr lang="ko-KR" altLang="en-US" dirty="0" err="1"/>
              <a:t>느낀건데</a:t>
            </a:r>
            <a:r>
              <a:rPr lang="ko-KR" altLang="en-US" dirty="0"/>
              <a:t> 개발자가 협업을 강조하는 이유는</a:t>
            </a:r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못보고</a:t>
            </a:r>
            <a:r>
              <a:rPr lang="ko-KR" altLang="en-US" dirty="0"/>
              <a:t> 지나칠 수 있는 문제를 팀원들과 같이 했을 때 찾을 수 있어서 </a:t>
            </a:r>
            <a:r>
              <a:rPr lang="ko-KR" altLang="en-US" dirty="0" err="1"/>
              <a:t>그런게</a:t>
            </a:r>
            <a:r>
              <a:rPr lang="ko-KR" altLang="en-US" dirty="0"/>
              <a:t> 아닐까 생각이 들었습니다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7DF430-1800-4009-92A5-27598552BC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8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HTML validation </a:t>
            </a:r>
            <a:r>
              <a:rPr lang="ko-KR" altLang="en-US" dirty="0"/>
              <a:t>에서 발견된 문제인데요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Footer</a:t>
            </a:r>
            <a:r>
              <a:rPr lang="ko-KR" altLang="en-US" dirty="0"/>
              <a:t>에서 </a:t>
            </a:r>
            <a:r>
              <a:rPr lang="en-US" altLang="ko-KR" dirty="0"/>
              <a:t>small</a:t>
            </a:r>
            <a:r>
              <a:rPr lang="ko-KR" altLang="en-US" dirty="0"/>
              <a:t>태그 안에 </a:t>
            </a:r>
            <a:r>
              <a:rPr lang="en-US" altLang="ko-KR" dirty="0"/>
              <a:t>ul</a:t>
            </a:r>
            <a:r>
              <a:rPr lang="ko-KR" altLang="en-US" dirty="0"/>
              <a:t>태그를 쓰면 안된다고 하더라고요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이부분도 </a:t>
            </a:r>
            <a:r>
              <a:rPr lang="en-US" altLang="ko-KR" dirty="0"/>
              <a:t>Details</a:t>
            </a:r>
            <a:r>
              <a:rPr lang="ko-KR" altLang="en-US" dirty="0"/>
              <a:t>태그안에 </a:t>
            </a:r>
            <a:r>
              <a:rPr lang="en-US" altLang="ko-KR" dirty="0"/>
              <a:t>address</a:t>
            </a:r>
            <a:r>
              <a:rPr lang="ko-KR" altLang="en-US" dirty="0"/>
              <a:t>태그를 사용하는 방식으로 보완했습니다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7DF430-1800-4009-92A5-27598552BC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8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DF430-1800-4009-92A5-27598552BC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BCE7B-7311-4AD7-BE09-6B44023DA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190E9D-F016-420A-8BCD-EBCE3EF83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48CDD-0EBF-433B-8A39-75577753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2C4FE6-4383-47B5-9E4B-917DBF4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B3D34-404F-446B-B796-67E987B4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6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11C94-C8DE-4D4C-AE0A-79AC5A7E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9DD46B-16F6-4A8E-BDD5-459AECBD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8B4FD-9681-46F1-BFB2-2FFD52B6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6CBA2-DA13-4487-A078-5C1B34EA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9716A-EB1C-4EE2-AED8-13AEF003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9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DFD8FD-CD3C-4CDE-BD3A-AA8BEC3F8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2E5449-9079-4304-98F4-427BBE079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E92E7-2CF8-4D51-B439-A5F7F746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F94089-0876-43D8-98C6-0D68BD4A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DB680-B6C8-4030-BA72-003BD828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3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1384300" y="291420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19800000">
            <a:off x="2089822" y="4681917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 rot="2700000">
            <a:off x="4506275" y="550267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rot="5400000">
            <a:off x="6459013" y="5928452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10172700" y="142710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 rot="5400000">
            <a:off x="2941112" y="823053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rot="19800000">
            <a:off x="8842344" y="495026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rot="2700000">
            <a:off x="5651670" y="87264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>
            <a:off x="1143000" y="581691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rot="19800000">
            <a:off x="2863330" y="259555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rot="19800000">
            <a:off x="10826230" y="5430306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 rot="2700000">
            <a:off x="9135467" y="612122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 rot="2700000">
            <a:off x="10249873" y="397296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 rot="19800000">
            <a:off x="9110176" y="2472225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 rot="19800000">
            <a:off x="7599519" y="7126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평행 사변형 22"/>
          <p:cNvSpPr/>
          <p:nvPr/>
        </p:nvSpPr>
        <p:spPr>
          <a:xfrm>
            <a:off x="8875636" y="1327313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/>
          <p:cNvSpPr/>
          <p:nvPr/>
        </p:nvSpPr>
        <p:spPr>
          <a:xfrm>
            <a:off x="351507" y="1002734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평행 사변형 24"/>
          <p:cNvSpPr/>
          <p:nvPr/>
        </p:nvSpPr>
        <p:spPr>
          <a:xfrm rot="19800000">
            <a:off x="1712178" y="169530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평행 사변형 25"/>
          <p:cNvSpPr/>
          <p:nvPr/>
        </p:nvSpPr>
        <p:spPr>
          <a:xfrm rot="19800000">
            <a:off x="491810" y="4208781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평행 사변형 26"/>
          <p:cNvSpPr/>
          <p:nvPr/>
        </p:nvSpPr>
        <p:spPr>
          <a:xfrm rot="19800000">
            <a:off x="3896692" y="5905368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평행 사변형 27"/>
          <p:cNvSpPr/>
          <p:nvPr/>
        </p:nvSpPr>
        <p:spPr>
          <a:xfrm rot="19800000">
            <a:off x="11605592" y="2883790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/>
          <p:cNvSpPr/>
          <p:nvPr/>
        </p:nvSpPr>
        <p:spPr>
          <a:xfrm rot="19800000">
            <a:off x="10826231" y="444344"/>
            <a:ext cx="179140" cy="126612"/>
          </a:xfrm>
          <a:prstGeom prst="parallelogram">
            <a:avLst/>
          </a:prstGeom>
          <a:solidFill>
            <a:srgbClr val="FBB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/>
          <p:cNvSpPr/>
          <p:nvPr/>
        </p:nvSpPr>
        <p:spPr>
          <a:xfrm>
            <a:off x="2589934" y="1228265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평행 사변형 30"/>
          <p:cNvSpPr/>
          <p:nvPr/>
        </p:nvSpPr>
        <p:spPr>
          <a:xfrm>
            <a:off x="6957600" y="47976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평행 사변형 31"/>
          <p:cNvSpPr/>
          <p:nvPr/>
        </p:nvSpPr>
        <p:spPr>
          <a:xfrm>
            <a:off x="5683059" y="6524807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/>
          <p:cNvSpPr/>
          <p:nvPr/>
        </p:nvSpPr>
        <p:spPr>
          <a:xfrm>
            <a:off x="11638884" y="5752711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평행 사변형 33"/>
          <p:cNvSpPr/>
          <p:nvPr/>
        </p:nvSpPr>
        <p:spPr>
          <a:xfrm>
            <a:off x="4220378" y="120488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평행 사변형 34"/>
          <p:cNvSpPr/>
          <p:nvPr/>
        </p:nvSpPr>
        <p:spPr>
          <a:xfrm>
            <a:off x="1571874" y="376960"/>
            <a:ext cx="179140" cy="12661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17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bg>
      <p:bgPr>
        <a:solidFill>
          <a:srgbClr val="FBD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8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CF64-713C-40E4-9EFA-03F51C06F978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BC4E6-3638-4D23-B5E1-EDCCF0229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3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27202-2003-4A45-8BC5-DD2E1AD2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51303-D793-4095-B853-BE5D9DF57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3FF92-67F5-4D44-850E-C24C90E7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03919-8D2E-4645-A389-A28C45D2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6C59E4-02E4-414D-A45A-7E505EF5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1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373AB-6AF2-43C9-89E7-D5D3E8A4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588157-55A8-4CF9-9885-AF78DFC1F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F7F71-9C2D-4D02-AFFB-0867E598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3C0A1-20A4-4827-9457-05C899C3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4343C-346E-4130-BA73-33E0B8D4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8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E390C-316C-46DF-8DBD-56C46300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CC95C-6C96-4103-A314-2F5DA214A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7D84AC-B10D-450D-8865-BF26717BE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809BE9-D986-4A6D-9A81-C1FF117F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A7787-0EF7-4344-B01F-04B1D65B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EDA729-F01D-4D4E-9376-B7C33F59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7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EDDF0-9E59-4A9C-A909-0C032778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4C2F3-8A3D-4702-96C6-B9F0E34F2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98FFD0-C0AF-4743-89CF-6BEBE39B3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C3EB33-48F5-4929-A0D1-F8CEC8FB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7A902B-4E05-4F8A-905C-8223619FE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9BAB70-483A-4903-9324-D1C04D4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B90566-CD3D-42B6-B0AE-DFDDF0D8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E26B33-8E00-4739-B13D-F139F222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8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BF7F7-6CAD-4289-849E-264374A3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55F44B-5936-42A4-A80D-63AB43B6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DD04FD-CC67-4360-AD32-C46F86B3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2AF46-E338-4C11-ADD7-0659EBEF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0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5AB17-CA5A-4763-AC3A-0BD5DB07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300140-E545-43BF-8C82-DCBC8810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B602F-F96A-4023-866C-7669B9B9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7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078B0-2B40-4547-B59A-EEC5685F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BCA97-4BD2-42BC-B519-ABD8E61A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769041-B222-437F-B592-B6B0E243E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B35D-3EED-4BE0-AA56-B7AF5611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FC3A61-6846-4466-BCFC-480F6DDE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634EBA-C744-46EE-9E4D-0F5D7203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8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0970D-F79C-4043-BB85-746CB815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C29A19-4A7D-4B1C-9A36-A39E12B88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934D8-AB29-4431-BE84-9ECC97C7D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CAC0C0-9A50-49BE-A919-FEE0ECA1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D906E-B5FD-4CC7-8085-5700D21D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73A52E-F7B3-494B-A078-868BA25C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D5AC28-7C9E-4D31-9F5B-BFE68506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3F4574-2D43-4FA8-BE2F-6FAC4D85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0BB73-DB92-45DA-B9D1-2220C26B0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4A6F0-8191-4E9C-99F9-86D2ED3FCE64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ED340-C2EE-4FC8-ADAF-597D5FF3B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83C95-434B-48CB-A9C8-3E787E646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9011E-E4FF-4F09-9BAB-E17C1DD53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7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tephenparish/9941e89d80e2bc58a153" TargetMode="External"/><Relationship Id="rId2" Type="http://schemas.openxmlformats.org/officeDocument/2006/relationships/hyperlink" Target="http://getbem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947602"/>
            <a:ext cx="12192000" cy="910397"/>
          </a:xfrm>
          <a:prstGeom prst="rect">
            <a:avLst/>
          </a:prstGeom>
          <a:solidFill>
            <a:srgbClr val="FB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227168" y="3923472"/>
            <a:ext cx="7589472" cy="2295957"/>
            <a:chOff x="869029" y="2147879"/>
            <a:chExt cx="8469696" cy="25622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24371" y="2659778"/>
              <a:ext cx="2038639" cy="203617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r="33040"/>
            <a:stretch>
              <a:fillRect/>
            </a:stretch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60680" t="67940"/>
            <a:stretch>
              <a:fillRect/>
            </a:stretch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62161" y="3105447"/>
              <a:ext cx="1976564" cy="158610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997427" y="2463524"/>
              <a:ext cx="2145005" cy="219968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69029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4024341" y="2914014"/>
            <a:ext cx="4143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Team4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허재혁 </a:t>
            </a:r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안승재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조현정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28170" y="6248911"/>
            <a:ext cx="61356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spc="300" dirty="0">
                <a:latin typeface="나눔스퀘어"/>
                <a:ea typeface="나눔스퀘어"/>
              </a:rPr>
              <a:t>2021 First mini Project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02829-DF76-411C-89CC-0D521049C5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71" y="1919783"/>
            <a:ext cx="6359833" cy="910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B0496E-9D88-4CD2-B281-1E4308AA7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734752"/>
              </p:ext>
            </p:extLst>
          </p:nvPr>
        </p:nvGraphicFramePr>
        <p:xfrm>
          <a:off x="1229642" y="3058802"/>
          <a:ext cx="9599495" cy="1268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개선</a:t>
                      </a:r>
                      <a:r>
                        <a:rPr lang="ko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부분에서 전화번호와 이메일을 일반 텍스트로 처리하였다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 처리하고</a:t>
                      </a: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ore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href</a:t>
                      </a: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속성값 앞에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tel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과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mailto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를 설정하여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바로 전화를 걸고 이메일을 보낼 수 있도록 처리 가능하다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페이지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상단으로 이동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버튼이 페이지 </a:t>
                      </a: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최하단에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위치한다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페이지에서 이용가능하도록 처리 가능하다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17D0A3-1A0F-48D6-8E62-F0B6778150E7}"/>
              </a:ext>
            </a:extLst>
          </p:cNvPr>
          <p:cNvSpPr txBox="1"/>
          <p:nvPr/>
        </p:nvSpPr>
        <p:spPr>
          <a:xfrm>
            <a:off x="4246510" y="1824864"/>
            <a:ext cx="3698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카카오 이모티콘 샵 문제점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0673561C-632E-4AD6-8E5F-69DE912C82BA}"/>
              </a:ext>
            </a:extLst>
          </p:cNvPr>
          <p:cNvSpPr/>
          <p:nvPr/>
        </p:nvSpPr>
        <p:spPr>
          <a:xfrm>
            <a:off x="3930650" y="205758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FA100-A81A-40B0-8952-9E0EA8C3D8B4}"/>
              </a:ext>
            </a:extLst>
          </p:cNvPr>
          <p:cNvSpPr txBox="1"/>
          <p:nvPr/>
        </p:nvSpPr>
        <p:spPr>
          <a:xfrm>
            <a:off x="4485202" y="2190528"/>
            <a:ext cx="3221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사용성 분석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눈물 방울 7">
            <a:extLst>
              <a:ext uri="{FF2B5EF4-FFF2-40B4-BE49-F238E27FC236}">
                <a16:creationId xmlns:a16="http://schemas.microsoft.com/office/drawing/2014/main" id="{769AC1E0-92F2-490C-A0BA-20F1256E6D7F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9513A1-6BE5-4DBF-A329-9A6C82B03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093" y="2560134"/>
            <a:ext cx="35489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284572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994452"/>
            <a:ext cx="2790175" cy="1863548"/>
          </a:xfrm>
          <a:prstGeom prst="rect">
            <a:avLst/>
          </a:prstGeom>
        </p:spPr>
      </p:pic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2633AD-45F3-48DC-86CC-E47243B006DC}"/>
              </a:ext>
            </a:extLst>
          </p:cNvPr>
          <p:cNvGrpSpPr/>
          <p:nvPr/>
        </p:nvGrpSpPr>
        <p:grpSpPr>
          <a:xfrm>
            <a:off x="760368" y="1027248"/>
            <a:ext cx="5219700" cy="1435100"/>
            <a:chOff x="1213213" y="1436551"/>
            <a:chExt cx="5219700" cy="1435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AD3B59-1616-45A0-BA5E-68D37E9A8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3213" y="1436551"/>
              <a:ext cx="5219700" cy="14351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C28EDDB-ED8E-4DF6-B9C5-AB4502FA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3213" y="1436551"/>
              <a:ext cx="5219700" cy="6985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2DFC944-AB6B-41A6-9488-52B739B3E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68" y="2764972"/>
            <a:ext cx="5219700" cy="350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C18622-756F-419B-8191-602FDB25BD8B}"/>
              </a:ext>
            </a:extLst>
          </p:cNvPr>
          <p:cNvSpPr txBox="1"/>
          <p:nvPr/>
        </p:nvSpPr>
        <p:spPr>
          <a:xfrm>
            <a:off x="609600" y="1027248"/>
            <a:ext cx="548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3A3A7-60F8-4A21-8CFE-6215C6058C43}"/>
              </a:ext>
            </a:extLst>
          </p:cNvPr>
          <p:cNvSpPr txBox="1"/>
          <p:nvPr/>
        </p:nvSpPr>
        <p:spPr>
          <a:xfrm>
            <a:off x="609600" y="1438056"/>
            <a:ext cx="5486400" cy="36933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13B6E-00FA-401E-88C9-0CC7AF5A9D0F}"/>
              </a:ext>
            </a:extLst>
          </p:cNvPr>
          <p:cNvSpPr txBox="1"/>
          <p:nvPr/>
        </p:nvSpPr>
        <p:spPr>
          <a:xfrm>
            <a:off x="635723" y="1871445"/>
            <a:ext cx="5460276" cy="5315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DFDE1-04A7-45BA-ACDB-2C3FA5D57EAB}"/>
              </a:ext>
            </a:extLst>
          </p:cNvPr>
          <p:cNvSpPr txBox="1"/>
          <p:nvPr/>
        </p:nvSpPr>
        <p:spPr>
          <a:xfrm>
            <a:off x="609600" y="2542513"/>
            <a:ext cx="2063931" cy="40016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1FA3E5-B95D-427D-8FB1-8C3A533642AE}"/>
              </a:ext>
            </a:extLst>
          </p:cNvPr>
          <p:cNvSpPr/>
          <p:nvPr/>
        </p:nvSpPr>
        <p:spPr>
          <a:xfrm>
            <a:off x="6801393" y="809896"/>
            <a:ext cx="4946469" cy="5460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67189-47DB-4F20-B88B-4F3C0983288A}"/>
              </a:ext>
            </a:extLst>
          </p:cNvPr>
          <p:cNvSpPr txBox="1"/>
          <p:nvPr/>
        </p:nvSpPr>
        <p:spPr>
          <a:xfrm>
            <a:off x="6879772" y="587829"/>
            <a:ext cx="12298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&lt;header&gt;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F30333-D00C-4833-9081-6F7D9C90F0CB}"/>
              </a:ext>
            </a:extLst>
          </p:cNvPr>
          <p:cNvSpPr/>
          <p:nvPr/>
        </p:nvSpPr>
        <p:spPr>
          <a:xfrm>
            <a:off x="6975566" y="1113917"/>
            <a:ext cx="4624251" cy="10283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71FD61-E30F-40CB-A3D2-D26341840BC3}"/>
              </a:ext>
            </a:extLst>
          </p:cNvPr>
          <p:cNvSpPr/>
          <p:nvPr/>
        </p:nvSpPr>
        <p:spPr>
          <a:xfrm>
            <a:off x="6971210" y="2207230"/>
            <a:ext cx="4624251" cy="13795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0C46CB-0881-41FD-A985-BA4C1DBC635E}"/>
              </a:ext>
            </a:extLst>
          </p:cNvPr>
          <p:cNvSpPr/>
          <p:nvPr/>
        </p:nvSpPr>
        <p:spPr>
          <a:xfrm>
            <a:off x="6975566" y="3680380"/>
            <a:ext cx="4624251" cy="117247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055A22-3C2B-49FF-B16B-DF256B11B441}"/>
              </a:ext>
            </a:extLst>
          </p:cNvPr>
          <p:cNvSpPr/>
          <p:nvPr/>
        </p:nvSpPr>
        <p:spPr>
          <a:xfrm>
            <a:off x="6971210" y="4963887"/>
            <a:ext cx="4624251" cy="11651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63C33-BEC9-4EF8-8A7E-926EDE93B933}"/>
              </a:ext>
            </a:extLst>
          </p:cNvPr>
          <p:cNvSpPr txBox="1"/>
          <p:nvPr/>
        </p:nvSpPr>
        <p:spPr>
          <a:xfrm>
            <a:off x="8300195" y="1113917"/>
            <a:ext cx="1948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section.upper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5383E-BBF0-403F-A113-076E8939BBD5}"/>
              </a:ext>
            </a:extLst>
          </p:cNvPr>
          <p:cNvSpPr txBox="1"/>
          <p:nvPr/>
        </p:nvSpPr>
        <p:spPr>
          <a:xfrm>
            <a:off x="7742115" y="2200586"/>
            <a:ext cx="30824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section.emoticonSearch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5A953-E396-470E-BC50-F5E4AED1941C}"/>
              </a:ext>
            </a:extLst>
          </p:cNvPr>
          <p:cNvSpPr txBox="1"/>
          <p:nvPr/>
        </p:nvSpPr>
        <p:spPr>
          <a:xfrm>
            <a:off x="8273002" y="3680380"/>
            <a:ext cx="20206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nav.navigation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96AA08-83C3-49B0-AF06-4CD36F83FC7F}"/>
              </a:ext>
            </a:extLst>
          </p:cNvPr>
          <p:cNvSpPr txBox="1"/>
          <p:nvPr/>
        </p:nvSpPr>
        <p:spPr>
          <a:xfrm>
            <a:off x="7813357" y="4963887"/>
            <a:ext cx="29399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section.header_drawer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6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29161-51AC-469A-92C4-C07748AF276F}"/>
              </a:ext>
            </a:extLst>
          </p:cNvPr>
          <p:cNvSpPr txBox="1"/>
          <p:nvPr/>
        </p:nvSpPr>
        <p:spPr>
          <a:xfrm>
            <a:off x="386180" y="1612507"/>
            <a:ext cx="194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section.upper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F66ED672-B8D1-462F-9EF2-4007F475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8" y="1993576"/>
            <a:ext cx="11211165" cy="2870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CE031-4A16-473F-99C8-47FBE33AEA99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7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63D42-1E49-4AB3-87AA-9E4D9BF5A537}"/>
              </a:ext>
            </a:extLst>
          </p:cNvPr>
          <p:cNvSpPr txBox="1"/>
          <p:nvPr/>
        </p:nvSpPr>
        <p:spPr>
          <a:xfrm>
            <a:off x="755936" y="1732567"/>
            <a:ext cx="3343098" cy="34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section.emoticonSearch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en-US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A9EA2F2-AB8C-482E-B317-D94A5702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4" y="2081165"/>
            <a:ext cx="10515595" cy="3286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38ECFB-C535-433B-A5EE-92D418884B1E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5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96EBB-CFC4-4B39-B83E-2FD43FD1365C}"/>
              </a:ext>
            </a:extLst>
          </p:cNvPr>
          <p:cNvSpPr txBox="1"/>
          <p:nvPr/>
        </p:nvSpPr>
        <p:spPr>
          <a:xfrm>
            <a:off x="1891053" y="1732567"/>
            <a:ext cx="3343098" cy="34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nav.navigation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en-US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3860E24-8F68-4BB3-9D52-268D1330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91" y="2081165"/>
            <a:ext cx="8216570" cy="344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014F54-49F2-49B0-92F7-0560CCE4D645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1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592FD-C8A4-4848-98FD-9A6EA8E1A073}"/>
              </a:ext>
            </a:extLst>
          </p:cNvPr>
          <p:cNvSpPr txBox="1"/>
          <p:nvPr/>
        </p:nvSpPr>
        <p:spPr>
          <a:xfrm>
            <a:off x="338654" y="427893"/>
            <a:ext cx="3343098" cy="34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en-US" altLang="ko-Kore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section.header__drawer</a:t>
            </a:r>
            <a:r>
              <a:rPr kumimoji="1" lang="en-US" altLang="ko-Kore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en-US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A4E0BB2-E4F7-4AEC-8F7C-BCD8EC800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7" y="776491"/>
            <a:ext cx="8423114" cy="5950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84968-5744-4E4C-81A3-43F9C83DF52B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8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A853F-95D4-40CF-9B81-F991358ED0E8}"/>
              </a:ext>
            </a:extLst>
          </p:cNvPr>
          <p:cNvSpPr txBox="1"/>
          <p:nvPr/>
        </p:nvSpPr>
        <p:spPr>
          <a:xfrm>
            <a:off x="4814063" y="2161397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헤더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웹 접근성 개선 사항</a:t>
            </a:r>
            <a:endParaRPr kumimoji="1" lang="ko-Kore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FD3E58-2CFF-4A77-8965-119BB7F44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88486"/>
              </p:ext>
            </p:extLst>
          </p:nvPr>
        </p:nvGraphicFramePr>
        <p:xfrm>
          <a:off x="813978" y="2663320"/>
          <a:ext cx="10818365" cy="1950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272292546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1583042405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2831190360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69031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사이드바와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메인 네비게이션의 내용이 중복되었다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이해의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53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우측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상단 사용자 이미지가 로그인 여부를 혼동하게 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텍스트 아닌 콘텐츠는 그 의미나 용도를 이해할 수 있는 대체 텍스트를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29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네비게이션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outline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focus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와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hover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효과가 네비게이션을 불명확하게 만든다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.3.2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지시사항은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모양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크기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방향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색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소리 등에 관계없이 인식될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명확한 지시사항 제공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86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백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드롭 영역을 마우스로 클릭해야만 특정 영역을 닫을 수 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운용의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모든 기능은 키보드만으로도 사용할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키보드 사용 보장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6102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5FF1182-9905-45A2-A71D-D9846DA868D4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7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2870EC3-DEA8-4004-84B9-A59BB50F0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6"/>
          <a:stretch/>
        </p:blipFill>
        <p:spPr>
          <a:xfrm>
            <a:off x="1156334" y="3218061"/>
            <a:ext cx="1841500" cy="32650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11D829-9074-468D-99E2-B6B5AC9138A9}"/>
              </a:ext>
            </a:extLst>
          </p:cNvPr>
          <p:cNvSpPr/>
          <p:nvPr/>
        </p:nvSpPr>
        <p:spPr>
          <a:xfrm>
            <a:off x="1133625" y="3771479"/>
            <a:ext cx="1872917" cy="14436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E6DA29-9744-4A4D-BAF7-627E621A8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688" y="1900855"/>
            <a:ext cx="2933700" cy="6604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CC4ADD-3A8B-46CE-A323-10EC3AFE2CCE}"/>
              </a:ext>
            </a:extLst>
          </p:cNvPr>
          <p:cNvSpPr/>
          <p:nvPr/>
        </p:nvSpPr>
        <p:spPr>
          <a:xfrm>
            <a:off x="1129981" y="2235893"/>
            <a:ext cx="3009025" cy="3788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A3A94-6211-4094-9B6C-6A9D63AD8350}"/>
              </a:ext>
            </a:extLst>
          </p:cNvPr>
          <p:cNvSpPr txBox="1"/>
          <p:nvPr/>
        </p:nvSpPr>
        <p:spPr>
          <a:xfrm>
            <a:off x="3257681" y="910202"/>
            <a:ext cx="5939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ore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사이드바와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메인 네비게이션의 내용이 중복된다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3" name="직선 연결선[R] 3">
            <a:extLst>
              <a:ext uri="{FF2B5EF4-FFF2-40B4-BE49-F238E27FC236}">
                <a16:creationId xmlns:a16="http://schemas.microsoft.com/office/drawing/2014/main" id="{36B49E62-511C-48C1-9D5B-C67F5FAD932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39006" y="2425320"/>
            <a:ext cx="100435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7">
            <a:extLst>
              <a:ext uri="{FF2B5EF4-FFF2-40B4-BE49-F238E27FC236}">
                <a16:creationId xmlns:a16="http://schemas.microsoft.com/office/drawing/2014/main" id="{3A99EB74-DE9A-4161-AC4B-C0D58D2C4C1D}"/>
              </a:ext>
            </a:extLst>
          </p:cNvPr>
          <p:cNvCxnSpPr>
            <a:cxnSpLocks/>
          </p:cNvCxnSpPr>
          <p:nvPr/>
        </p:nvCxnSpPr>
        <p:spPr>
          <a:xfrm>
            <a:off x="3017896" y="4580824"/>
            <a:ext cx="21167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9">
            <a:extLst>
              <a:ext uri="{FF2B5EF4-FFF2-40B4-BE49-F238E27FC236}">
                <a16:creationId xmlns:a16="http://schemas.microsoft.com/office/drawing/2014/main" id="{A2332DA4-1F13-4564-8534-F48224416D57}"/>
              </a:ext>
            </a:extLst>
          </p:cNvPr>
          <p:cNvCxnSpPr>
            <a:cxnSpLocks/>
          </p:cNvCxnSpPr>
          <p:nvPr/>
        </p:nvCxnSpPr>
        <p:spPr>
          <a:xfrm>
            <a:off x="5134657" y="2425319"/>
            <a:ext cx="0" cy="215550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601794-8266-4A14-813B-FCC433EDC039}"/>
              </a:ext>
            </a:extLst>
          </p:cNvPr>
          <p:cNvSpPr txBox="1"/>
          <p:nvPr/>
        </p:nvSpPr>
        <p:spPr>
          <a:xfrm>
            <a:off x="5143365" y="3248259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모바일과 데스크탑 모두</a:t>
            </a:r>
            <a:r>
              <a:rPr kumimoji="1"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ore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동일한</a:t>
            </a:r>
            <a:r>
              <a:rPr kumimoji="1"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기능인데 중복되어 있다</a:t>
            </a:r>
            <a:r>
              <a:rPr kumimoji="1"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BB6A73-0B76-47A3-8BCB-5D3B1948E723}"/>
              </a:ext>
            </a:extLst>
          </p:cNvPr>
          <p:cNvSpPr txBox="1"/>
          <p:nvPr/>
        </p:nvSpPr>
        <p:spPr>
          <a:xfrm>
            <a:off x="1156334" y="1631681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그림</a:t>
            </a:r>
            <a:r>
              <a:rPr kumimoji="1" lang="en-US" altLang="ko-Kore-KR" sz="1000" dirty="0"/>
              <a:t>1</a:t>
            </a:r>
            <a:endParaRPr kumimoji="1" lang="ko-Kore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934B7-AB4D-49F0-9889-66E55D9E566B}"/>
              </a:ext>
            </a:extLst>
          </p:cNvPr>
          <p:cNvSpPr txBox="1"/>
          <p:nvPr/>
        </p:nvSpPr>
        <p:spPr>
          <a:xfrm>
            <a:off x="1156334" y="2949784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그림</a:t>
            </a:r>
            <a:r>
              <a:rPr kumimoji="1" lang="en-US" altLang="ko-KR" sz="1000" dirty="0"/>
              <a:t>2</a:t>
            </a:r>
            <a:endParaRPr kumimoji="1" lang="ko-Kore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BAA84-5232-43CC-A4CD-7247FAD9FD80}"/>
              </a:ext>
            </a:extLst>
          </p:cNvPr>
          <p:cNvSpPr txBox="1"/>
          <p:nvPr/>
        </p:nvSpPr>
        <p:spPr>
          <a:xfrm>
            <a:off x="5720846" y="37741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r>
              <a:rPr kumimoji="1"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다른 기능을 하는 것으로 오해할 수 있다</a:t>
            </a:r>
            <a:r>
              <a:rPr kumimoji="1" lang="en-US" altLang="ko-KR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!</a:t>
            </a:r>
            <a:endParaRPr kumimoji="1" lang="ko-Kore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1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A3A94-6211-4094-9B6C-6A9D63AD8350}"/>
              </a:ext>
            </a:extLst>
          </p:cNvPr>
          <p:cNvSpPr txBox="1"/>
          <p:nvPr/>
        </p:nvSpPr>
        <p:spPr>
          <a:xfrm>
            <a:off x="3463421" y="933157"/>
            <a:ext cx="5407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ore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해결책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사이드바의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네비게이션을 제거한다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573BB3-B167-45CF-ACAB-B2C515A8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51" y="2522063"/>
            <a:ext cx="1828800" cy="3822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FF767C-66CE-4F4F-B047-BC74121D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9" y="1658325"/>
            <a:ext cx="29337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336BA1C1-5C27-4CC3-A546-59579FADB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05"/>
          <a:stretch/>
        </p:blipFill>
        <p:spPr>
          <a:xfrm>
            <a:off x="806459" y="5058354"/>
            <a:ext cx="1841500" cy="1286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BF0C2E2E-C5C7-4A68-B019-D01B7A9D1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80" b="32994"/>
          <a:stretch/>
        </p:blipFill>
        <p:spPr>
          <a:xfrm>
            <a:off x="806459" y="3599556"/>
            <a:ext cx="1841500" cy="1404595"/>
          </a:xfrm>
          <a:prstGeom prst="rect">
            <a:avLst/>
          </a:prstGeom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B6C17795-1E06-4AB0-80A2-14BB89209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23" b="69020"/>
          <a:stretch/>
        </p:blipFill>
        <p:spPr>
          <a:xfrm>
            <a:off x="806459" y="2923186"/>
            <a:ext cx="1841500" cy="6221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직선 연결선[R] 13">
            <a:extLst>
              <a:ext uri="{FF2B5EF4-FFF2-40B4-BE49-F238E27FC236}">
                <a16:creationId xmlns:a16="http://schemas.microsoft.com/office/drawing/2014/main" id="{EB0A2750-4944-4EF9-BE39-63A9B44C1860}"/>
              </a:ext>
            </a:extLst>
          </p:cNvPr>
          <p:cNvCxnSpPr>
            <a:cxnSpLocks/>
          </p:cNvCxnSpPr>
          <p:nvPr/>
        </p:nvCxnSpPr>
        <p:spPr>
          <a:xfrm>
            <a:off x="812809" y="3659653"/>
            <a:ext cx="183515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15">
            <a:extLst>
              <a:ext uri="{FF2B5EF4-FFF2-40B4-BE49-F238E27FC236}">
                <a16:creationId xmlns:a16="http://schemas.microsoft.com/office/drawing/2014/main" id="{88F58C5C-337A-48A7-B6A8-104888E7D316}"/>
              </a:ext>
            </a:extLst>
          </p:cNvPr>
          <p:cNvCxnSpPr>
            <a:cxnSpLocks/>
          </p:cNvCxnSpPr>
          <p:nvPr/>
        </p:nvCxnSpPr>
        <p:spPr>
          <a:xfrm>
            <a:off x="806459" y="4991189"/>
            <a:ext cx="183515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927AB9C-BADC-4618-AA00-A9D277F84DE0}"/>
              </a:ext>
            </a:extLst>
          </p:cNvPr>
          <p:cNvCxnSpPr>
            <a:cxnSpLocks/>
          </p:cNvCxnSpPr>
          <p:nvPr/>
        </p:nvCxnSpPr>
        <p:spPr>
          <a:xfrm>
            <a:off x="2641609" y="3738602"/>
            <a:ext cx="0" cy="11983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0C3E64-70BF-470C-B08C-E282CEE0A92D}"/>
              </a:ext>
            </a:extLst>
          </p:cNvPr>
          <p:cNvSpPr txBox="1"/>
          <p:nvPr/>
        </p:nvSpPr>
        <p:spPr>
          <a:xfrm>
            <a:off x="2395387" y="419929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제거</a:t>
            </a:r>
          </a:p>
        </p:txBody>
      </p:sp>
      <p:sp>
        <p:nvSpPr>
          <p:cNvPr id="33" name="오른쪽 화살표[R] 20">
            <a:extLst>
              <a:ext uri="{FF2B5EF4-FFF2-40B4-BE49-F238E27FC236}">
                <a16:creationId xmlns:a16="http://schemas.microsoft.com/office/drawing/2014/main" id="{595FCF05-706C-4D90-96BF-FAA9752021D1}"/>
              </a:ext>
            </a:extLst>
          </p:cNvPr>
          <p:cNvSpPr/>
          <p:nvPr/>
        </p:nvSpPr>
        <p:spPr>
          <a:xfrm>
            <a:off x="3187378" y="3785736"/>
            <a:ext cx="405353" cy="74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ADDCC9-D633-48D4-812F-E94DB9C6F20C}"/>
              </a:ext>
            </a:extLst>
          </p:cNvPr>
          <p:cNvSpPr txBox="1"/>
          <p:nvPr/>
        </p:nvSpPr>
        <p:spPr>
          <a:xfrm>
            <a:off x="6336148" y="3429000"/>
            <a:ext cx="5565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</a:t>
            </a:r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네비게이션과 사이드 네비게이션의 역할을 분리한다</a:t>
            </a:r>
            <a:r>
              <a:rPr kumimoji="1"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kumimoji="1" lang="en-US" altLang="ko-Kore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네비게이션</a:t>
            </a:r>
            <a:r>
              <a:rPr kumimoji="1"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페이지 이동</a:t>
            </a:r>
            <a:endParaRPr kumimoji="1"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사이드 네비게이션</a:t>
            </a:r>
            <a:r>
              <a:rPr kumimoji="1"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kumimoji="1"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고객 밀접 부가기능</a:t>
            </a:r>
            <a:endParaRPr kumimoji="1" lang="ko-Kore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28C695-8B17-414B-BD62-91BE5914964F}"/>
              </a:ext>
            </a:extLst>
          </p:cNvPr>
          <p:cNvSpPr txBox="1"/>
          <p:nvPr/>
        </p:nvSpPr>
        <p:spPr>
          <a:xfrm>
            <a:off x="736044" y="2681688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그림</a:t>
            </a:r>
            <a:r>
              <a:rPr kumimoji="1" lang="en-US" altLang="ko-KR" sz="1000" dirty="0"/>
              <a:t>3</a:t>
            </a:r>
            <a:endParaRPr kumimoji="1" lang="ko-Kore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9BB825-09F0-45C1-AA80-A2065FBE5840}"/>
              </a:ext>
            </a:extLst>
          </p:cNvPr>
          <p:cNvSpPr txBox="1"/>
          <p:nvPr/>
        </p:nvSpPr>
        <p:spPr>
          <a:xfrm>
            <a:off x="4026144" y="2275842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/>
              <a:t>그림</a:t>
            </a:r>
            <a:r>
              <a:rPr kumimoji="1" lang="en-US" altLang="ko-KR" sz="1000" dirty="0"/>
              <a:t>4</a:t>
            </a:r>
            <a:endParaRPr kumimoji="1" lang="ko-Kore-KR" altLang="en-US" sz="1000" dirty="0"/>
          </a:p>
        </p:txBody>
      </p:sp>
      <p:sp>
        <p:nvSpPr>
          <p:cNvPr id="37" name="눈물 방울 7">
            <a:extLst>
              <a:ext uri="{FF2B5EF4-FFF2-40B4-BE49-F238E27FC236}">
                <a16:creationId xmlns:a16="http://schemas.microsoft.com/office/drawing/2014/main" id="{A8E306EA-517D-4FB4-990D-920A7D26F7B7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4DFDAA2-2F8B-4BA2-9E49-9BD6ED7A1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5333" y="2739193"/>
            <a:ext cx="763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433" y="3390900"/>
            <a:ext cx="19223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진행과정</a:t>
            </a:r>
          </a:p>
        </p:txBody>
      </p:sp>
      <p:sp>
        <p:nvSpPr>
          <p:cNvPr id="11" name="양쪽 대괄호 10"/>
          <p:cNvSpPr/>
          <p:nvPr/>
        </p:nvSpPr>
        <p:spPr>
          <a:xfrm rot="16200000">
            <a:off x="-388336" y="3228944"/>
            <a:ext cx="2065497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75771" y="2739193"/>
            <a:ext cx="763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</a:p>
        </p:txBody>
      </p:sp>
      <p:sp>
        <p:nvSpPr>
          <p:cNvPr id="14" name="양쪽 대괄호 13"/>
          <p:cNvSpPr/>
          <p:nvPr/>
        </p:nvSpPr>
        <p:spPr>
          <a:xfrm rot="16200000">
            <a:off x="2186702" y="3228944"/>
            <a:ext cx="2065497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63509" y="2739193"/>
            <a:ext cx="763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</a:p>
        </p:txBody>
      </p:sp>
      <p:sp>
        <p:nvSpPr>
          <p:cNvPr id="17" name="양쪽 대괄호 16"/>
          <p:cNvSpPr/>
          <p:nvPr/>
        </p:nvSpPr>
        <p:spPr>
          <a:xfrm rot="16200000">
            <a:off x="4749040" y="3228944"/>
            <a:ext cx="2065497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25847" y="2739193"/>
            <a:ext cx="763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</a:p>
        </p:txBody>
      </p:sp>
      <p:sp>
        <p:nvSpPr>
          <p:cNvPr id="20" name="양쪽 대괄호 19"/>
          <p:cNvSpPr/>
          <p:nvPr/>
        </p:nvSpPr>
        <p:spPr>
          <a:xfrm rot="16200000">
            <a:off x="7311378" y="3228944"/>
            <a:ext cx="2065497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25EAE7-8C6F-4F1B-8F2B-2866C69ECBD8}"/>
              </a:ext>
            </a:extLst>
          </p:cNvPr>
          <p:cNvSpPr txBox="1"/>
          <p:nvPr/>
        </p:nvSpPr>
        <p:spPr>
          <a:xfrm>
            <a:off x="3006695" y="3390900"/>
            <a:ext cx="1502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1F6402-07BC-4104-B6AE-BD3418E09858}"/>
              </a:ext>
            </a:extLst>
          </p:cNvPr>
          <p:cNvSpPr txBox="1"/>
          <p:nvPr/>
        </p:nvSpPr>
        <p:spPr>
          <a:xfrm>
            <a:off x="5683236" y="3390900"/>
            <a:ext cx="12923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E8E61-1792-4706-A497-EEA93790A53C}"/>
              </a:ext>
            </a:extLst>
          </p:cNvPr>
          <p:cNvSpPr txBox="1"/>
          <p:nvPr/>
        </p:nvSpPr>
        <p:spPr>
          <a:xfrm>
            <a:off x="8344126" y="3390900"/>
            <a:ext cx="12923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문제점 개선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8F2503-B5BC-4439-9BC9-EB1997122099}"/>
              </a:ext>
            </a:extLst>
          </p:cNvPr>
          <p:cNvSpPr/>
          <p:nvPr/>
        </p:nvSpPr>
        <p:spPr>
          <a:xfrm>
            <a:off x="10142906" y="2739193"/>
            <a:ext cx="763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7F492667-5154-4CB1-94CA-6E322736858C}"/>
              </a:ext>
            </a:extLst>
          </p:cNvPr>
          <p:cNvSpPr/>
          <p:nvPr/>
        </p:nvSpPr>
        <p:spPr>
          <a:xfrm rot="16200000">
            <a:off x="9428437" y="3228944"/>
            <a:ext cx="2065497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14B3C5-918A-46F9-8045-7FA8A9321535}"/>
              </a:ext>
            </a:extLst>
          </p:cNvPr>
          <p:cNvSpPr txBox="1"/>
          <p:nvPr/>
        </p:nvSpPr>
        <p:spPr>
          <a:xfrm>
            <a:off x="10461185" y="3390900"/>
            <a:ext cx="15600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33C78-BF88-4ACE-8616-4803A2F06D56}"/>
              </a:ext>
            </a:extLst>
          </p:cNvPr>
          <p:cNvSpPr txBox="1"/>
          <p:nvPr/>
        </p:nvSpPr>
        <p:spPr>
          <a:xfrm>
            <a:off x="6404462" y="2061001"/>
            <a:ext cx="507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-&gt; </a:t>
            </a:r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기본 프로필을 사용하는 이용자는 자신이 로그인한 것으로 오해할 수 있다</a:t>
            </a:r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DD752C-32BA-4231-A233-C9E78535EC75}"/>
              </a:ext>
            </a:extLst>
          </p:cNvPr>
          <p:cNvSpPr txBox="1"/>
          <p:nvPr/>
        </p:nvSpPr>
        <p:spPr>
          <a:xfrm>
            <a:off x="2802958" y="743079"/>
            <a:ext cx="6833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ore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우측 상단 사용자 이미지가 로그인 여부를 혼동하게 한다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0F0DFD-3F5F-4A2A-917D-6C6B4EC9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61" y="1611308"/>
            <a:ext cx="4957632" cy="393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D0B9FF2-450C-42B0-964C-816802A8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61" y="2516642"/>
            <a:ext cx="4957632" cy="39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B4651D-BFBF-43F2-941D-347271EFDB0A}"/>
              </a:ext>
            </a:extLst>
          </p:cNvPr>
          <p:cNvSpPr txBox="1"/>
          <p:nvPr/>
        </p:nvSpPr>
        <p:spPr>
          <a:xfrm>
            <a:off x="907703" y="1376673"/>
            <a:ext cx="141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ore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AF614A-15FC-4ADD-94E8-DD1EDACFE0C0}"/>
              </a:ext>
            </a:extLst>
          </p:cNvPr>
          <p:cNvSpPr txBox="1"/>
          <p:nvPr/>
        </p:nvSpPr>
        <p:spPr>
          <a:xfrm>
            <a:off x="907703" y="2270421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5-1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ore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337804-391D-4993-ACD6-65C4982E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61" y="4533796"/>
            <a:ext cx="4957632" cy="326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D4EB120-8714-4C3D-8367-58AEFC208CB9}"/>
              </a:ext>
            </a:extLst>
          </p:cNvPr>
          <p:cNvSpPr txBox="1"/>
          <p:nvPr/>
        </p:nvSpPr>
        <p:spPr>
          <a:xfrm>
            <a:off x="3179240" y="3596647"/>
            <a:ext cx="636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ore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해결책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우측 상단 사용자 이미지 영역을 제거한다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FCA7C02-B6D3-4FAD-A735-2F27117B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325" y="4759451"/>
            <a:ext cx="17526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690036-E134-4830-B138-11447CEE5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454" y="4784669"/>
            <a:ext cx="184150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7892E9-C9D7-4F92-8BC6-6F42BFDA2B4E}"/>
              </a:ext>
            </a:extLst>
          </p:cNvPr>
          <p:cNvSpPr txBox="1"/>
          <p:nvPr/>
        </p:nvSpPr>
        <p:spPr>
          <a:xfrm>
            <a:off x="6755454" y="448245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3C536C-1E89-45A9-952E-2349331D39D6}"/>
              </a:ext>
            </a:extLst>
          </p:cNvPr>
          <p:cNvSpPr txBox="1"/>
          <p:nvPr/>
        </p:nvSpPr>
        <p:spPr>
          <a:xfrm>
            <a:off x="8981140" y="4513558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BCBF90-8C82-4E5C-99D9-5B0724A672D4}"/>
              </a:ext>
            </a:extLst>
          </p:cNvPr>
          <p:cNvSpPr txBox="1"/>
          <p:nvPr/>
        </p:nvSpPr>
        <p:spPr>
          <a:xfrm>
            <a:off x="767785" y="5447470"/>
            <a:ext cx="5594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고객 밀접 정보는 모두 좌측 사이드 메뉴에서 확인할 수 있도록 역할을 분리한다</a:t>
            </a:r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.    </a:t>
            </a:r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itchFamily="2" charset="2"/>
              </a:rPr>
              <a:t> </a:t>
            </a:r>
            <a:endParaRPr kumimoji="1"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itchFamily="2" charset="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F3625F-70D9-4717-A2CD-46247567B1A1}"/>
              </a:ext>
            </a:extLst>
          </p:cNvPr>
          <p:cNvSpPr txBox="1"/>
          <p:nvPr/>
        </p:nvSpPr>
        <p:spPr>
          <a:xfrm>
            <a:off x="947161" y="4282618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ore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후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3334AF3-4171-41BB-81B6-AC29AB2D9E1E}"/>
              </a:ext>
            </a:extLst>
          </p:cNvPr>
          <p:cNvSpPr/>
          <p:nvPr/>
        </p:nvSpPr>
        <p:spPr>
          <a:xfrm>
            <a:off x="6508158" y="4302251"/>
            <a:ext cx="4468255" cy="1958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F0DC3B-C24A-4188-A729-3760A724FF29}"/>
              </a:ext>
            </a:extLst>
          </p:cNvPr>
          <p:cNvSpPr/>
          <p:nvPr/>
        </p:nvSpPr>
        <p:spPr>
          <a:xfrm>
            <a:off x="8250664" y="4184218"/>
            <a:ext cx="1005840" cy="26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</a:rPr>
              <a:t>사이드</a:t>
            </a:r>
            <a:r>
              <a:rPr kumimoji="1" lang="ko-KR" altLang="en-US" sz="1200" dirty="0">
                <a:solidFill>
                  <a:sysClr val="windowText" lastClr="000000"/>
                </a:solidFill>
              </a:rPr>
              <a:t> 메뉴</a:t>
            </a:r>
            <a:endParaRPr kumimoji="1" lang="ko-Kore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224F63-2A85-4C7D-A40D-5DC60DF93B4A}"/>
              </a:ext>
            </a:extLst>
          </p:cNvPr>
          <p:cNvSpPr txBox="1"/>
          <p:nvPr/>
        </p:nvSpPr>
        <p:spPr>
          <a:xfrm>
            <a:off x="6413179" y="4056030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개선 사이드 메뉴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309880-4A5B-4B4B-B105-6E1F86B11319}"/>
              </a:ext>
            </a:extLst>
          </p:cNvPr>
          <p:cNvSpPr txBox="1"/>
          <p:nvPr/>
        </p:nvSpPr>
        <p:spPr>
          <a:xfrm>
            <a:off x="2331040" y="1053760"/>
            <a:ext cx="851984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</a:t>
            </a:r>
            <a:r>
              <a:rPr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네비게이션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outline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focus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효과 네비게이션을 불명확하게 만든다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171F36-38A3-44DA-94F3-5FDAF91E73E3}"/>
              </a:ext>
            </a:extLst>
          </p:cNvPr>
          <p:cNvSpPr txBox="1"/>
          <p:nvPr/>
        </p:nvSpPr>
        <p:spPr>
          <a:xfrm>
            <a:off x="7201164" y="4914348"/>
            <a:ext cx="377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focus</a:t>
            </a:r>
            <a:r>
              <a:rPr kumimoji="1" lang="ko-Kore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</a:t>
            </a:r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hover </a:t>
            </a:r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 어떤 영역을 선택하는지 명확히 한다</a:t>
            </a:r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B566AE0-6871-45BE-9664-ABC7DB40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045245"/>
            <a:ext cx="4089400" cy="33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EB00C0-A224-449C-87E1-5F3E7F44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78" y="4914348"/>
            <a:ext cx="4013200" cy="35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76EFC7-259F-42D1-8F6C-8F3FD3FC2B2D}"/>
              </a:ext>
            </a:extLst>
          </p:cNvPr>
          <p:cNvSpPr txBox="1"/>
          <p:nvPr/>
        </p:nvSpPr>
        <p:spPr>
          <a:xfrm>
            <a:off x="4145475" y="1811561"/>
            <a:ext cx="1626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ore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스타일 탭 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focus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0687D-9068-4AB4-BD8D-37F7C8CEA2E8}"/>
              </a:ext>
            </a:extLst>
          </p:cNvPr>
          <p:cNvSpPr txBox="1"/>
          <p:nvPr/>
        </p:nvSpPr>
        <p:spPr>
          <a:xfrm>
            <a:off x="2872207" y="3647580"/>
            <a:ext cx="6893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해결책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Accent color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효과를 명확히 인식하게 한다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오른쪽 화살표[R] 4">
            <a:extLst>
              <a:ext uri="{FF2B5EF4-FFF2-40B4-BE49-F238E27FC236}">
                <a16:creationId xmlns:a16="http://schemas.microsoft.com/office/drawing/2014/main" id="{07DFD14E-E2DA-4107-99EB-0636722B2428}"/>
              </a:ext>
            </a:extLst>
          </p:cNvPr>
          <p:cNvSpPr/>
          <p:nvPr/>
        </p:nvSpPr>
        <p:spPr>
          <a:xfrm>
            <a:off x="6174350" y="5020996"/>
            <a:ext cx="483909" cy="10369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4A7BD6-E7D1-420A-BFF3-BA10FE53B9AE}"/>
              </a:ext>
            </a:extLst>
          </p:cNvPr>
          <p:cNvSpPr txBox="1"/>
          <p:nvPr/>
        </p:nvSpPr>
        <p:spPr>
          <a:xfrm>
            <a:off x="1499803" y="4623550"/>
            <a:ext cx="2066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개선된 네비게이션 효과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4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536025-1A63-4E54-B067-EA801A6D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13" y="2179057"/>
            <a:ext cx="4399021" cy="2943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41E2B1-9857-4829-8F4F-CC1561F30004}"/>
              </a:ext>
            </a:extLst>
          </p:cNvPr>
          <p:cNvSpPr txBox="1"/>
          <p:nvPr/>
        </p:nvSpPr>
        <p:spPr>
          <a:xfrm>
            <a:off x="3141235" y="813495"/>
            <a:ext cx="658993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</a:t>
            </a:r>
            <a:r>
              <a:rPr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백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드롭 영역을 마우스로 클릭해야만 닫을 수 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6" name="연결자 4">
            <a:extLst>
              <a:ext uri="{FF2B5EF4-FFF2-40B4-BE49-F238E27FC236}">
                <a16:creationId xmlns:a16="http://schemas.microsoft.com/office/drawing/2014/main" id="{9FB8B1F3-2869-4B59-9329-5D000C256DE0}"/>
              </a:ext>
            </a:extLst>
          </p:cNvPr>
          <p:cNvSpPr/>
          <p:nvPr/>
        </p:nvSpPr>
        <p:spPr>
          <a:xfrm>
            <a:off x="4998925" y="4355049"/>
            <a:ext cx="357052" cy="357051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FC6E80-935F-453D-95A1-181C4E23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988" y="2036696"/>
            <a:ext cx="4824549" cy="3228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연결자 17">
            <a:extLst>
              <a:ext uri="{FF2B5EF4-FFF2-40B4-BE49-F238E27FC236}">
                <a16:creationId xmlns:a16="http://schemas.microsoft.com/office/drawing/2014/main" id="{9AAEF82F-6529-4F1E-8111-996336E19493}"/>
              </a:ext>
            </a:extLst>
          </p:cNvPr>
          <p:cNvSpPr/>
          <p:nvPr/>
        </p:nvSpPr>
        <p:spPr>
          <a:xfrm>
            <a:off x="10705677" y="4355049"/>
            <a:ext cx="357052" cy="357051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2DE85-C9D4-4C4E-88A0-1FFEED952A38}"/>
              </a:ext>
            </a:extLst>
          </p:cNvPr>
          <p:cNvSpPr txBox="1"/>
          <p:nvPr/>
        </p:nvSpPr>
        <p:spPr>
          <a:xfrm>
            <a:off x="1297713" y="192125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기존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데스크탑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백드롭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검책창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열림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882FB-3AC4-4600-994D-EB3B63018DA2}"/>
              </a:ext>
            </a:extLst>
          </p:cNvPr>
          <p:cNvSpPr txBox="1"/>
          <p:nvPr/>
        </p:nvSpPr>
        <p:spPr>
          <a:xfrm>
            <a:off x="6451988" y="1769092"/>
            <a:ext cx="321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11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기존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데스크탑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백드롭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사이드 메뉴 열림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1D1BB-8E01-44DD-A0CB-41678FF4ECE0}"/>
              </a:ext>
            </a:extLst>
          </p:cNvPr>
          <p:cNvSpPr txBox="1"/>
          <p:nvPr/>
        </p:nvSpPr>
        <p:spPr>
          <a:xfrm>
            <a:off x="3580048" y="6043341"/>
            <a:ext cx="574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사용자는 페이지 </a:t>
            </a:r>
            <a:r>
              <a:rPr kumimoji="1"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리로드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외에 </a:t>
            </a:r>
            <a:r>
              <a:rPr kumimoji="1"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백드롭을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닫을 수 없다</a:t>
            </a:r>
            <a:r>
              <a:rPr kumimoji="1"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 &lt;header&gt;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17C728-11CE-464F-8F19-4C29FC476648}"/>
              </a:ext>
            </a:extLst>
          </p:cNvPr>
          <p:cNvSpPr txBox="1"/>
          <p:nvPr/>
        </p:nvSpPr>
        <p:spPr>
          <a:xfrm>
            <a:off x="4025230" y="862330"/>
            <a:ext cx="461857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kumimoji="1"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해결책</a:t>
            </a:r>
            <a:r>
              <a:rPr kumimoji="1"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ore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닫기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버튼을 만든다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Wingdings" pitchFamily="2" charset="2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D98486-3338-468C-98B4-F316C436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57" y="2172970"/>
            <a:ext cx="5219700" cy="38227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AA029A-AD12-4B73-AE7B-DF53D0E0B490}"/>
              </a:ext>
            </a:extLst>
          </p:cNvPr>
          <p:cNvSpPr/>
          <p:nvPr/>
        </p:nvSpPr>
        <p:spPr>
          <a:xfrm>
            <a:off x="7776891" y="2233534"/>
            <a:ext cx="400594" cy="43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91F37C-7EA8-40D2-9C73-1BC707FD8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1" y="2295623"/>
            <a:ext cx="5219700" cy="1130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52F77F-EFE2-4EB2-B1AC-CE88AFB0E1EA}"/>
              </a:ext>
            </a:extLst>
          </p:cNvPr>
          <p:cNvSpPr txBox="1"/>
          <p:nvPr/>
        </p:nvSpPr>
        <p:spPr>
          <a:xfrm>
            <a:off x="6425657" y="1854180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사이드메뉴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닫기 개선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A7FA9E-99DD-4E2E-ABA2-2B62423073B7}"/>
              </a:ext>
            </a:extLst>
          </p:cNvPr>
          <p:cNvSpPr/>
          <p:nvPr/>
        </p:nvSpPr>
        <p:spPr>
          <a:xfrm>
            <a:off x="1409693" y="3003746"/>
            <a:ext cx="3608115" cy="433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0A343-BE2F-4526-9CE6-A19FE68BCB10}"/>
              </a:ext>
            </a:extLst>
          </p:cNvPr>
          <p:cNvSpPr txBox="1"/>
          <p:nvPr/>
        </p:nvSpPr>
        <p:spPr>
          <a:xfrm>
            <a:off x="603850" y="1956535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그림</a:t>
            </a:r>
            <a:r>
              <a:rPr kumimoji="1"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12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검색 </a:t>
            </a:r>
            <a:r>
              <a:rPr kumimoji="1"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입력창</a:t>
            </a:r>
            <a:r>
              <a:rPr kumimoji="1"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닫기 개선</a:t>
            </a:r>
            <a:endParaRPr kumimoji="1" lang="ko-Kore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BB43F-95BC-455D-ACA4-7F21C5C7EC8A}"/>
              </a:ext>
            </a:extLst>
          </p:cNvPr>
          <p:cNvSpPr txBox="1"/>
          <p:nvPr/>
        </p:nvSpPr>
        <p:spPr>
          <a:xfrm>
            <a:off x="1103686" y="3867885"/>
            <a:ext cx="4471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키보드로</a:t>
            </a:r>
            <a:r>
              <a:rPr kumimoji="1"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 가능한 닫기 버튼을 만들어 키보드만으로 닫을 수 있다</a:t>
            </a:r>
            <a:r>
              <a:rPr kumimoji="1" lang="en-US" altLang="ko-KR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ore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3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093" y="2560134"/>
            <a:ext cx="35489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&lt;article&gt;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284572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A53F5-A13B-475C-B831-0DE4B856BF3E}"/>
              </a:ext>
            </a:extLst>
          </p:cNvPr>
          <p:cNvSpPr txBox="1"/>
          <p:nvPr/>
        </p:nvSpPr>
        <p:spPr>
          <a:xfrm>
            <a:off x="3258358" y="110622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신규 이모티콘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D1DBE-ECB0-45FA-BC04-9988BCA5C07E}"/>
              </a:ext>
            </a:extLst>
          </p:cNvPr>
          <p:cNvSpPr txBox="1"/>
          <p:nvPr/>
        </p:nvSpPr>
        <p:spPr>
          <a:xfrm>
            <a:off x="3604805" y="4345650"/>
            <a:ext cx="85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footer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294E72-C0FD-4CCC-9997-016EA8D3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81" y="1735579"/>
            <a:ext cx="4297446" cy="21241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6EF508-132F-44F7-9F2D-6EC7D6F2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11" y="4900770"/>
            <a:ext cx="4627186" cy="13494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EE3235-5DC1-46A0-AA4B-0621ED4BE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109" y="2036847"/>
            <a:ext cx="2494970" cy="36457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98360-BBA5-413F-8524-791449D29565}"/>
              </a:ext>
            </a:extLst>
          </p:cNvPr>
          <p:cNvSpPr/>
          <p:nvPr/>
        </p:nvSpPr>
        <p:spPr>
          <a:xfrm>
            <a:off x="9493676" y="5139277"/>
            <a:ext cx="415635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B5F8E0-DECD-4CB6-BE3E-00E650029D70}"/>
              </a:ext>
            </a:extLst>
          </p:cNvPr>
          <p:cNvSpPr txBox="1"/>
          <p:nvPr/>
        </p:nvSpPr>
        <p:spPr>
          <a:xfrm>
            <a:off x="7841833" y="1475557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최상단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이동 버튼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51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94B15B4D-E3C9-4DD4-9D28-7564A1557AAE}"/>
              </a:ext>
            </a:extLst>
          </p:cNvPr>
          <p:cNvGraphicFramePr>
            <a:graphicFrameLocks noGrp="1"/>
          </p:cNvGraphicFramePr>
          <p:nvPr/>
        </p:nvGraphicFramePr>
        <p:xfrm>
          <a:off x="691662" y="5182369"/>
          <a:ext cx="9599495" cy="1268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부분에서 전화번호와 이메일을 일반 텍스트로 처리하였다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 처리하고</a:t>
                      </a: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ore-KR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href</a:t>
                      </a: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속성값 앞에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tel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과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mailto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설정하여 바로 전화를 걸고 이메일을 보낼 수 있도록 처리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‘</a:t>
                      </a: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페이지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상단으로 이동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버튼이 페이지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최하단에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위치한다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페이지에서 이용가능하도록 처리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</a:tbl>
          </a:graphicData>
        </a:graphic>
      </p:graphicFrame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30320C81-FF3F-40D6-8AEA-FEC42A50A1BC}"/>
              </a:ext>
            </a:extLst>
          </p:cNvPr>
          <p:cNvGraphicFramePr>
            <a:graphicFrameLocks noGrp="1"/>
          </p:cNvGraphicFramePr>
          <p:nvPr/>
        </p:nvGraphicFramePr>
        <p:xfrm>
          <a:off x="691662" y="2891093"/>
          <a:ext cx="9599495" cy="1639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Inline style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sheet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방식이 적용되었다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구조와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표현의 분리라는 관점에서 바람직하지 않고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선택자의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우선 순위가 가장 높기 때문에 스타일 재정의가 어렵다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설명을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묶었다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의미가 없는 태그인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 연관관계를 갖는 이미지와 설명을 묶으면 그 관계가 퇴색된다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details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 해결 가능한 문제를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javascript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대체하였다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의미에 맞는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시맨틱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태그가 있는데 이를 사용하지 않았다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F113BFE-80C5-4D32-9938-152D25C03899}"/>
              </a:ext>
            </a:extLst>
          </p:cNvPr>
          <p:cNvGraphicFramePr>
            <a:graphicFrameLocks noGrp="1"/>
          </p:cNvGraphicFramePr>
          <p:nvPr/>
        </p:nvGraphicFramePr>
        <p:xfrm>
          <a:off x="686818" y="1132041"/>
          <a:ext cx="10818365" cy="1268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이모티콘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리스트를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태그로만 구성하였다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83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이모티콘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img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alt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속성이 생략되었다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텍스트 아닌 콘텐츠는 그 의미나 용도를 이해할 수 있는 대체 텍스트를 제공해야 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2757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D0841DD-EFF6-4929-8719-76C2622A32D4}"/>
              </a:ext>
            </a:extLst>
          </p:cNvPr>
          <p:cNvSpPr txBox="1"/>
          <p:nvPr/>
        </p:nvSpPr>
        <p:spPr>
          <a:xfrm>
            <a:off x="637171" y="752016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WCAG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 웹 접근성 분석</a:t>
            </a:r>
            <a:endParaRPr kumimoji="1" lang="ko-Kore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834B0-85FF-42C7-9460-D25DCEF87691}"/>
              </a:ext>
            </a:extLst>
          </p:cNvPr>
          <p:cNvSpPr txBox="1"/>
          <p:nvPr/>
        </p:nvSpPr>
        <p:spPr>
          <a:xfrm>
            <a:off x="691663" y="250037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표준 분석</a:t>
            </a:r>
            <a:endParaRPr kumimoji="1" lang="ko-Kore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C7DE4-F1D9-42AA-8AD7-2DBC4AA5C207}"/>
              </a:ext>
            </a:extLst>
          </p:cNvPr>
          <p:cNvSpPr txBox="1"/>
          <p:nvPr/>
        </p:nvSpPr>
        <p:spPr>
          <a:xfrm>
            <a:off x="642016" y="479165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사용성 팀내 분석</a:t>
            </a:r>
            <a:endParaRPr kumimoji="1" lang="ko-Kore-KR" alt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4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B1DECC-F2C0-4E4A-8BF4-08972F96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75" y="1235033"/>
            <a:ext cx="5936958" cy="3733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7290CC-A2BF-453E-9EDF-5138A8A628F7}"/>
              </a:ext>
            </a:extLst>
          </p:cNvPr>
          <p:cNvSpPr txBox="1"/>
          <p:nvPr/>
        </p:nvSpPr>
        <p:spPr>
          <a:xfrm>
            <a:off x="4407967" y="5253635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기존 카카오의 이모티콘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2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D71EF5-BB5E-4DBA-99A8-56134750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57" y="722300"/>
            <a:ext cx="3828949" cy="2325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584E2E-BF9E-4827-92D0-FEF72B16A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104" y="855920"/>
            <a:ext cx="4241494" cy="205875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BF89315-DCC6-4BD1-B943-F855CDC34346}"/>
              </a:ext>
            </a:extLst>
          </p:cNvPr>
          <p:cNvGraphicFramePr>
            <a:graphicFrameLocks noGrp="1"/>
          </p:cNvGraphicFramePr>
          <p:nvPr/>
        </p:nvGraphicFramePr>
        <p:xfrm>
          <a:off x="686816" y="5649438"/>
          <a:ext cx="10818365" cy="70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344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이모티콘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리스트를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태그로만 구성하였다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835941"/>
                  </a:ext>
                </a:extLst>
              </a:tr>
            </a:tbl>
          </a:graphicData>
        </a:graphic>
      </p:graphicFrame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25885CD-502C-4DEF-9D21-9CF0C76883CA}"/>
              </a:ext>
            </a:extLst>
          </p:cNvPr>
          <p:cNvSpPr/>
          <p:nvPr/>
        </p:nvSpPr>
        <p:spPr>
          <a:xfrm>
            <a:off x="5408536" y="2727663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31392D-D4EA-44FD-AF3B-7D8AAAA39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44" y="3020544"/>
            <a:ext cx="4229923" cy="25230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0D4EB0-2164-4565-93BE-9BBFE64EC45C}"/>
              </a:ext>
            </a:extLst>
          </p:cNvPr>
          <p:cNvSpPr/>
          <p:nvPr/>
        </p:nvSpPr>
        <p:spPr>
          <a:xfrm>
            <a:off x="557764" y="3033499"/>
            <a:ext cx="357562" cy="242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3A3FEE-36B8-4151-A3BC-E7C3CE980D00}"/>
              </a:ext>
            </a:extLst>
          </p:cNvPr>
          <p:cNvSpPr/>
          <p:nvPr/>
        </p:nvSpPr>
        <p:spPr>
          <a:xfrm>
            <a:off x="622284" y="3240329"/>
            <a:ext cx="420923" cy="1962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BF389B-E8A2-4A52-A27D-239580156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8159" y="3315693"/>
            <a:ext cx="3473629" cy="17971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95ECF7-53DA-4D6B-ACA6-4AC657DDC4C6}"/>
              </a:ext>
            </a:extLst>
          </p:cNvPr>
          <p:cNvSpPr/>
          <p:nvPr/>
        </p:nvSpPr>
        <p:spPr>
          <a:xfrm>
            <a:off x="7513110" y="3276114"/>
            <a:ext cx="357562" cy="242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846283-13C9-4100-BF80-6CDCED49AFDF}"/>
              </a:ext>
            </a:extLst>
          </p:cNvPr>
          <p:cNvSpPr/>
          <p:nvPr/>
        </p:nvSpPr>
        <p:spPr>
          <a:xfrm>
            <a:off x="7611984" y="3558308"/>
            <a:ext cx="357562" cy="1594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7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4D537F9-5BCC-4272-BF67-7A266F498E5E}"/>
              </a:ext>
            </a:extLst>
          </p:cNvPr>
          <p:cNvSpPr/>
          <p:nvPr/>
        </p:nvSpPr>
        <p:spPr>
          <a:xfrm>
            <a:off x="5370436" y="2515886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DF3069-5B47-4066-92E0-A3B8F40B0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7" y="977773"/>
            <a:ext cx="4241494" cy="3785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E64C85-0AB5-4E5C-BA7A-B7CCFD06A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50" y="737923"/>
            <a:ext cx="3817726" cy="4081177"/>
          </a:xfrm>
          <a:prstGeom prst="rect">
            <a:avLst/>
          </a:prstGeom>
        </p:spPr>
      </p:pic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9E208F4D-EFDD-4D8D-8DE4-3392F9A5C22C}"/>
              </a:ext>
            </a:extLst>
          </p:cNvPr>
          <p:cNvGraphicFramePr>
            <a:graphicFrameLocks noGrp="1"/>
          </p:cNvGraphicFramePr>
          <p:nvPr/>
        </p:nvGraphicFramePr>
        <p:xfrm>
          <a:off x="1203961" y="5252291"/>
          <a:ext cx="10046166" cy="780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1394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554772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4093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개선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자바스크립트의 마우스 이벤트 방식으로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Translate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값을 변경하는 방식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횡스크롤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방식으로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CSS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만으로 대체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553D441-95FE-4069-B7AD-09D47C562A3F}"/>
              </a:ext>
            </a:extLst>
          </p:cNvPr>
          <p:cNvSpPr/>
          <p:nvPr/>
        </p:nvSpPr>
        <p:spPr>
          <a:xfrm>
            <a:off x="2600733" y="3520568"/>
            <a:ext cx="2327578" cy="206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7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802114" y="400724"/>
            <a:ext cx="2391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진행 과정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400724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9F0C0-18CC-4461-B005-A68A06F076EE}"/>
              </a:ext>
            </a:extLst>
          </p:cNvPr>
          <p:cNvSpPr txBox="1"/>
          <p:nvPr/>
        </p:nvSpPr>
        <p:spPr>
          <a:xfrm>
            <a:off x="2758076" y="2028259"/>
            <a:ext cx="4318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All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HTML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마크업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작성</a:t>
            </a:r>
            <a:endParaRPr lang="en-US" altLang="ko-KR" sz="140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 err="1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안승재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신규 </a:t>
            </a:r>
            <a:r>
              <a:rPr lang="ko-KR" altLang="en-US" sz="1400" dirty="0" err="1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이모티콘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콘텐츠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 err="1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푸터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영역 스타일링</a:t>
            </a:r>
            <a:endParaRPr lang="en-US" altLang="ko-KR" sz="140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조현정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인기 </a:t>
            </a:r>
            <a:r>
              <a:rPr lang="ko-KR" altLang="en-US" sz="1400" dirty="0" err="1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이모티콘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콘텐츠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스타일 콘텐츠 스타일링</a:t>
            </a:r>
            <a:endParaRPr lang="en-US" altLang="ko-KR" sz="140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허재혁</a:t>
            </a:r>
            <a:r>
              <a:rPr lang="en-US" altLang="ko-KR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헤더 및 네비게이션 스타일링</a:t>
            </a:r>
            <a:endParaRPr lang="en-US" altLang="ko-KR" sz="140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304DF4-FF31-4C0C-A9FA-027D82103E65}"/>
              </a:ext>
            </a:extLst>
          </p:cNvPr>
          <p:cNvSpPr txBox="1"/>
          <p:nvPr/>
        </p:nvSpPr>
        <p:spPr>
          <a:xfrm>
            <a:off x="2758076" y="3724730"/>
            <a:ext cx="5503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HTML, CSS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네이밍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컨벤션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2"/>
              </a:rPr>
              <a:t>BEM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2"/>
              </a:rPr>
              <a:t> 컨벤션</a:t>
            </a:r>
            <a:endParaRPr lang="en-US" altLang="ko-Kore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`(</a:t>
            </a:r>
            <a:r>
              <a:rPr lang="en-US" altLang="ko-Kore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blockName</a:t>
            </a:r>
            <a:r>
              <a:rPr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)__(</a:t>
            </a:r>
            <a:r>
              <a:rPr lang="en-US" altLang="ko-Kore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elementName</a:t>
            </a:r>
            <a:r>
              <a:rPr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)--(modifier)-(value)`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72F53-DAA2-4CEA-8D8D-91B95FA2D48C}"/>
              </a:ext>
            </a:extLst>
          </p:cNvPr>
          <p:cNvSpPr txBox="1"/>
          <p:nvPr/>
        </p:nvSpPr>
        <p:spPr>
          <a:xfrm>
            <a:off x="2758076" y="5055232"/>
            <a:ext cx="7815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github</a:t>
            </a:r>
            <a:r>
              <a:rPr kumimoji="1"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project,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 flow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FEATURE_NAME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작업하는 부분 및 기능 단위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kumimoji="1"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eg.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navigation-bar-markup)</a:t>
            </a:r>
          </a:p>
          <a:p>
            <a:pPr marL="285750" indent="-285750">
              <a:buFontTx/>
              <a:buChar char="-"/>
            </a:pPr>
            <a:r>
              <a:rPr kumimoji="1" lang="en-US" altLang="ko-Kore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COMMIT: 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 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BEM 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컨벤션 중 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block 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단위로 커밋한다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COMMIT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메시지는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 AngularJS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 포맷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따른다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PULL REQUEST: </a:t>
            </a:r>
            <a:r>
              <a:rPr kumimoji="1"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작업단위로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PR</a:t>
            </a:r>
            <a:r>
              <a:rPr kumimoji="1"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한다</a:t>
            </a:r>
            <a:r>
              <a:rPr kumimoji="1"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kumimoji="1" lang="ko-Kore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4EAB1-503C-410D-A6DE-600370D0302F}"/>
              </a:ext>
            </a:extLst>
          </p:cNvPr>
          <p:cNvSpPr txBox="1"/>
          <p:nvPr/>
        </p:nvSpPr>
        <p:spPr>
          <a:xfrm>
            <a:off x="2222416" y="1595749"/>
            <a:ext cx="176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팀별</a:t>
            </a:r>
            <a:r>
              <a:rPr kumimoji="1" lang="ko-KR" altLang="en-US" sz="18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역할 분담</a:t>
            </a:r>
            <a:endParaRPr kumimoji="1"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CE469-BFF5-4114-AAD5-ED360FC0EA06}"/>
              </a:ext>
            </a:extLst>
          </p:cNvPr>
          <p:cNvSpPr txBox="1"/>
          <p:nvPr/>
        </p:nvSpPr>
        <p:spPr>
          <a:xfrm>
            <a:off x="2250214" y="3263837"/>
            <a:ext cx="176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코딩</a:t>
            </a:r>
            <a:r>
              <a:rPr kumimoji="1" lang="ko-KR" altLang="en-US" sz="1800" b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컨벤션</a:t>
            </a:r>
            <a:endParaRPr kumimoji="1"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612EE-B248-45F2-9A4D-566157221BFD}"/>
              </a:ext>
            </a:extLst>
          </p:cNvPr>
          <p:cNvSpPr txBox="1"/>
          <p:nvPr/>
        </p:nvSpPr>
        <p:spPr>
          <a:xfrm>
            <a:off x="2313251" y="4628139"/>
            <a:ext cx="1762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협업</a:t>
            </a:r>
            <a:endParaRPr kumimoji="1"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눈물 방울 7">
            <a:extLst>
              <a:ext uri="{FF2B5EF4-FFF2-40B4-BE49-F238E27FC236}">
                <a16:creationId xmlns:a16="http://schemas.microsoft.com/office/drawing/2014/main" id="{328E0D07-4007-480C-9B1A-9B37435D55F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5B5AF4-D130-4CBD-BDAA-34D2CA091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7ABF05-E7F5-48D2-BFE1-46A61072F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89"/>
          <a:stretch/>
        </p:blipFill>
        <p:spPr>
          <a:xfrm>
            <a:off x="324631" y="825440"/>
            <a:ext cx="4674099" cy="2533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37F110-65CD-4798-843F-94936D6EC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003" y="900287"/>
            <a:ext cx="4910265" cy="238336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B3EE0A9-DAC4-4A51-8310-EDFC69892EB0}"/>
              </a:ext>
            </a:extLst>
          </p:cNvPr>
          <p:cNvSpPr/>
          <p:nvPr/>
        </p:nvSpPr>
        <p:spPr>
          <a:xfrm>
            <a:off x="5370436" y="2697183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D4A7C9-4050-4FAB-B9D5-036C41904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17" y="3623459"/>
            <a:ext cx="4048386" cy="1194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220643-D4DE-4375-86C0-7A3E0B069F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096"/>
          <a:stretch/>
        </p:blipFill>
        <p:spPr>
          <a:xfrm>
            <a:off x="6778853" y="3595539"/>
            <a:ext cx="5172415" cy="1042069"/>
          </a:xfrm>
          <a:prstGeom prst="rect">
            <a:avLst/>
          </a:prstGeom>
        </p:spPr>
      </p:pic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16142D6B-4868-4AC7-AB16-9B578B1CD85A}"/>
              </a:ext>
            </a:extLst>
          </p:cNvPr>
          <p:cNvGraphicFramePr>
            <a:graphicFrameLocks noGrp="1"/>
          </p:cNvGraphicFramePr>
          <p:nvPr/>
        </p:nvGraphicFramePr>
        <p:xfrm>
          <a:off x="1191643" y="5352820"/>
          <a:ext cx="95994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설명을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묶었다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의미가 없는 태그인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 연관관계를 갖는 이미지와 설명을 묶으면 그 관계가 퇴색된다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F23995-478A-45C3-8439-8B99D4E4E8BA}"/>
              </a:ext>
            </a:extLst>
          </p:cNvPr>
          <p:cNvSpPr/>
          <p:nvPr/>
        </p:nvSpPr>
        <p:spPr>
          <a:xfrm>
            <a:off x="978277" y="3762098"/>
            <a:ext cx="3756926" cy="737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AB5407-DC77-4F62-A678-6C01265449E5}"/>
              </a:ext>
            </a:extLst>
          </p:cNvPr>
          <p:cNvSpPr/>
          <p:nvPr/>
        </p:nvSpPr>
        <p:spPr>
          <a:xfrm>
            <a:off x="6778852" y="3566719"/>
            <a:ext cx="5172415" cy="91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신규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19CA87-58AF-4876-A453-EC386E84E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89"/>
          <a:stretch/>
        </p:blipFill>
        <p:spPr>
          <a:xfrm>
            <a:off x="324631" y="764480"/>
            <a:ext cx="4674099" cy="25330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4F69E0-339C-49ED-8A18-EC3024ED8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003" y="839327"/>
            <a:ext cx="4910265" cy="238336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B8BC818-C406-418D-8726-F74A615784DC}"/>
              </a:ext>
            </a:extLst>
          </p:cNvPr>
          <p:cNvSpPr/>
          <p:nvPr/>
        </p:nvSpPr>
        <p:spPr>
          <a:xfrm>
            <a:off x="5370436" y="2636223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916367-9709-46B0-84BC-A0F24EBC24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26"/>
          <a:stretch/>
        </p:blipFill>
        <p:spPr>
          <a:xfrm>
            <a:off x="35884" y="3625199"/>
            <a:ext cx="5251591" cy="6286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439C4C-837F-4FB8-9EC4-EA018ECAFDF5}"/>
              </a:ext>
            </a:extLst>
          </p:cNvPr>
          <p:cNvSpPr/>
          <p:nvPr/>
        </p:nvSpPr>
        <p:spPr>
          <a:xfrm>
            <a:off x="4724400" y="3625200"/>
            <a:ext cx="563075" cy="628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16D5B3-164A-47D4-B091-E292C066B0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43" r="23001"/>
          <a:stretch/>
        </p:blipFill>
        <p:spPr>
          <a:xfrm>
            <a:off x="5991225" y="3701500"/>
            <a:ext cx="6164891" cy="5047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24ED3B-4BA9-42B0-B2B9-133376453EEA}"/>
              </a:ext>
            </a:extLst>
          </p:cNvPr>
          <p:cNvSpPr/>
          <p:nvPr/>
        </p:nvSpPr>
        <p:spPr>
          <a:xfrm>
            <a:off x="8350140" y="3958712"/>
            <a:ext cx="1625851" cy="247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0BC3211-5B9C-4BA3-9C1B-3CE17CD5EDD4}"/>
              </a:ext>
            </a:extLst>
          </p:cNvPr>
          <p:cNvGraphicFramePr>
            <a:graphicFrameLocks noGrp="1"/>
          </p:cNvGraphicFramePr>
          <p:nvPr/>
        </p:nvGraphicFramePr>
        <p:xfrm>
          <a:off x="801118" y="5335995"/>
          <a:ext cx="10818365" cy="89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항목</a:t>
                      </a:r>
                      <a:endParaRPr lang="ko-Kore-KR" altLang="en-US" sz="1000" dirty="0"/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마크업</a:t>
                      </a:r>
                      <a:endParaRPr lang="ko-Kore-KR" altLang="en-US" sz="1000" dirty="0"/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위반</a:t>
                      </a:r>
                      <a:r>
                        <a:rPr lang="ko-KR" altLang="en-US" sz="1000" dirty="0"/>
                        <a:t> 사항</a:t>
                      </a:r>
                      <a:endParaRPr lang="ko-Kore-KR" altLang="en-US" sz="1000" dirty="0"/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위반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ore-KR" altLang="en-US" sz="1000" dirty="0"/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이모티콘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img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태그에 </a:t>
                      </a:r>
                      <a:r>
                        <a:rPr lang="en-US" altLang="ko-KR" sz="1000" dirty="0"/>
                        <a:t>alt</a:t>
                      </a:r>
                      <a:r>
                        <a:rPr lang="ko-KR" altLang="en-US" sz="1000" dirty="0"/>
                        <a:t> 속성이 생략되었다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인식의</a:t>
                      </a:r>
                      <a:r>
                        <a:rPr lang="ko-KR" altLang="en-US" sz="1000" dirty="0"/>
                        <a:t> 용이성</a:t>
                      </a:r>
                      <a:endParaRPr lang="ko-Kore-KR" altLang="en-US" sz="1000" dirty="0"/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/>
                        <a:t>1</a:t>
                      </a:r>
                      <a:r>
                        <a:rPr lang="en-US" altLang="ko-KR" sz="1000" dirty="0"/>
                        <a:t>.1.1</a:t>
                      </a:r>
                      <a:r>
                        <a:rPr lang="ko-KR" altLang="en-US" sz="1000" dirty="0"/>
                        <a:t> 텍스트 아닌 콘텐츠는 그 의미나 용도를 이해할 수 있는 대체 텍스트를 제공해야 한다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2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9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093" y="2560134"/>
            <a:ext cx="35489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&lt;footer&gt;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284572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1440365-47DA-4538-B000-17CA1F7454AB}"/>
              </a:ext>
            </a:extLst>
          </p:cNvPr>
          <p:cNvSpPr/>
          <p:nvPr/>
        </p:nvSpPr>
        <p:spPr>
          <a:xfrm>
            <a:off x="5406679" y="2243793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EE5459-2C8D-4164-A320-5D524CD0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3" y="1324581"/>
            <a:ext cx="4772025" cy="763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8899DB-546C-4414-A8F0-393A59796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36" y="2348338"/>
            <a:ext cx="4440507" cy="16434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CF6974-A3CB-48B7-96DD-39F64B65B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599" y="1324581"/>
            <a:ext cx="5328379" cy="9262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7AD698-132F-48EE-8EE6-EBF2E2AAB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031" y="2418138"/>
            <a:ext cx="4457270" cy="926276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9242FB5-3BCC-49BF-AE7F-46FA03731C67}"/>
              </a:ext>
            </a:extLst>
          </p:cNvPr>
          <p:cNvGraphicFramePr>
            <a:graphicFrameLocks noGrp="1"/>
          </p:cNvGraphicFramePr>
          <p:nvPr/>
        </p:nvGraphicFramePr>
        <p:xfrm>
          <a:off x="801117" y="4675519"/>
          <a:ext cx="10818365" cy="705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344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태그로만 구성하였다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835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CC0070F-4C12-4904-A4D4-DB5B7F87BB89}"/>
              </a:ext>
            </a:extLst>
          </p:cNvPr>
          <p:cNvSpPr/>
          <p:nvPr/>
        </p:nvSpPr>
        <p:spPr>
          <a:xfrm>
            <a:off x="5389418" y="3086757"/>
            <a:ext cx="1413163" cy="926276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1DAA585-B3E9-4C2E-895E-978819D5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17" y="641034"/>
            <a:ext cx="4110924" cy="462915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0E35871-99E4-45FD-9055-F33442F20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961" y="641034"/>
            <a:ext cx="4230169" cy="4629151"/>
          </a:xfrm>
          <a:prstGeom prst="rect">
            <a:avLst/>
          </a:prstGeom>
        </p:spPr>
      </p:pic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EAE50134-A716-4E2B-9201-E213AB03B412}"/>
              </a:ext>
            </a:extLst>
          </p:cNvPr>
          <p:cNvGraphicFramePr>
            <a:graphicFrameLocks noGrp="1"/>
          </p:cNvGraphicFramePr>
          <p:nvPr/>
        </p:nvGraphicFramePr>
        <p:xfrm>
          <a:off x="1296252" y="5498554"/>
          <a:ext cx="95994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개선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에서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클릭 이벤트를 통해 상세 내용 펼치기를 구현하였다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Details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태그를 통해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javascript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없이 구현 가능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7CAAFF-560E-4DEE-BE25-1573D58368D1}"/>
              </a:ext>
            </a:extLst>
          </p:cNvPr>
          <p:cNvSpPr/>
          <p:nvPr/>
        </p:nvSpPr>
        <p:spPr>
          <a:xfrm flipH="1" flipV="1">
            <a:off x="1296252" y="4774900"/>
            <a:ext cx="2143125" cy="24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1A9385-5B67-45F2-8832-F0C845CEAD71}"/>
              </a:ext>
            </a:extLst>
          </p:cNvPr>
          <p:cNvSpPr/>
          <p:nvPr/>
        </p:nvSpPr>
        <p:spPr>
          <a:xfrm flipH="1" flipV="1">
            <a:off x="7411301" y="4317699"/>
            <a:ext cx="2561373" cy="24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8765D5AF-0789-4928-BF35-73F0D2CB030E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01C8D2-C070-46DC-B046-6BF8A466F91D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5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C8AFE86-D15B-44CA-9297-7F474E5B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5" y="2114941"/>
            <a:ext cx="5161751" cy="1651516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245D9C9-B2DE-4B8C-97F3-36F6731B57F3}"/>
              </a:ext>
            </a:extLst>
          </p:cNvPr>
          <p:cNvSpPr/>
          <p:nvPr/>
        </p:nvSpPr>
        <p:spPr>
          <a:xfrm>
            <a:off x="5389417" y="2562812"/>
            <a:ext cx="1413163" cy="9262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B3A41BC-ED7F-4CEC-99EF-2B37E446B376}"/>
              </a:ext>
            </a:extLst>
          </p:cNvPr>
          <p:cNvGraphicFramePr>
            <a:graphicFrameLocks noGrp="1"/>
          </p:cNvGraphicFramePr>
          <p:nvPr/>
        </p:nvGraphicFramePr>
        <p:xfrm>
          <a:off x="1296252" y="5105170"/>
          <a:ext cx="9599495" cy="72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항목</a:t>
                      </a:r>
                      <a:endParaRPr lang="ko-Kore-KR" altLang="en-US" sz="1000" dirty="0"/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개선 사항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569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Html validation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small</a:t>
                      </a:r>
                      <a:r>
                        <a:rPr lang="ko-KR" altLang="en-US" sz="1000" dirty="0"/>
                        <a:t>태그의 자식으로  </a:t>
                      </a:r>
                      <a:r>
                        <a:rPr lang="en-US" altLang="ko-KR" sz="1000" dirty="0"/>
                        <a:t>ul</a:t>
                      </a:r>
                      <a:r>
                        <a:rPr lang="ko-KR" altLang="en-US" sz="1000" dirty="0"/>
                        <a:t>태그는 에러 사항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en-US" sz="1000" dirty="0"/>
                        <a:t>Details </a:t>
                      </a:r>
                      <a:r>
                        <a:rPr lang="ko-KR" altLang="en-US" sz="1000" dirty="0"/>
                        <a:t>태그와 </a:t>
                      </a:r>
                      <a:r>
                        <a:rPr lang="en-US" altLang="ko-KR" sz="1000" dirty="0"/>
                        <a:t>address</a:t>
                      </a:r>
                      <a:r>
                        <a:rPr lang="ko-KR" altLang="en-US" sz="1000" dirty="0"/>
                        <a:t>태그를 사용하여 보완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3B53A4C-7648-408C-8ADE-C135CE4956DB}"/>
              </a:ext>
            </a:extLst>
          </p:cNvPr>
          <p:cNvSpPr/>
          <p:nvPr/>
        </p:nvSpPr>
        <p:spPr>
          <a:xfrm flipH="1" flipV="1">
            <a:off x="6828440" y="2114941"/>
            <a:ext cx="1912789" cy="181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53DC2D-4975-4784-9825-13BD9F5FAD1E}"/>
              </a:ext>
            </a:extLst>
          </p:cNvPr>
          <p:cNvSpPr/>
          <p:nvPr/>
        </p:nvSpPr>
        <p:spPr>
          <a:xfrm flipH="1" flipV="1">
            <a:off x="7047407" y="2921526"/>
            <a:ext cx="2556716" cy="184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FDAB1B-8D5E-494B-9C50-D5B79A1C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8" y="3105974"/>
            <a:ext cx="3753043" cy="11811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2FE5B9-726C-4CD2-BC7E-2FC8522475ED}"/>
              </a:ext>
            </a:extLst>
          </p:cNvPr>
          <p:cNvSpPr/>
          <p:nvPr/>
        </p:nvSpPr>
        <p:spPr>
          <a:xfrm flipH="1" flipV="1">
            <a:off x="890468" y="3111670"/>
            <a:ext cx="2921334" cy="19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AD37E-73DC-4058-9205-523D8ADADC23}"/>
              </a:ext>
            </a:extLst>
          </p:cNvPr>
          <p:cNvSpPr/>
          <p:nvPr/>
        </p:nvSpPr>
        <p:spPr>
          <a:xfrm flipH="1" flipV="1">
            <a:off x="1010211" y="3427356"/>
            <a:ext cx="2921334" cy="19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40E71E-7711-4FF3-B4EB-423DFC78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91" y="1245143"/>
            <a:ext cx="4418381" cy="133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2332C-9676-412C-B9C6-8810EEB9075A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5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83506E2-5005-4E15-A771-8B758D186E81}"/>
              </a:ext>
            </a:extLst>
          </p:cNvPr>
          <p:cNvSpPr/>
          <p:nvPr/>
        </p:nvSpPr>
        <p:spPr>
          <a:xfrm>
            <a:off x="5406679" y="2914840"/>
            <a:ext cx="1413163" cy="9262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08C18E3-3A8D-4ADD-87D7-146BC7BE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96" y="1041559"/>
            <a:ext cx="4192764" cy="2586048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FB028588-9C84-4850-BF5D-4DEDB5E4B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621" y="632474"/>
            <a:ext cx="3284563" cy="32086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C3B516-C282-4F92-BC5E-488E90F6B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127" y="4227523"/>
            <a:ext cx="4483330" cy="8382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506C67-CE02-4566-9185-69B2D68908BE}"/>
              </a:ext>
            </a:extLst>
          </p:cNvPr>
          <p:cNvSpPr/>
          <p:nvPr/>
        </p:nvSpPr>
        <p:spPr>
          <a:xfrm flipH="1" flipV="1">
            <a:off x="8844906" y="4395675"/>
            <a:ext cx="1308086" cy="184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454BCD-CD0A-4F19-93D4-BBC11A8A7455}"/>
              </a:ext>
            </a:extLst>
          </p:cNvPr>
          <p:cNvSpPr/>
          <p:nvPr/>
        </p:nvSpPr>
        <p:spPr>
          <a:xfrm flipH="1" flipV="1">
            <a:off x="8844906" y="4703457"/>
            <a:ext cx="2556716" cy="184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63B60AA-4DF6-43D9-AB0D-1E1EDC3D3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252" y="3865618"/>
            <a:ext cx="3193612" cy="13229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7426CD-F047-4850-8233-37C3907C46E5}"/>
              </a:ext>
            </a:extLst>
          </p:cNvPr>
          <p:cNvSpPr/>
          <p:nvPr/>
        </p:nvSpPr>
        <p:spPr>
          <a:xfrm flipH="1" flipV="1">
            <a:off x="1321476" y="4943443"/>
            <a:ext cx="2921334" cy="19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양쪽 대괄호 27">
            <a:extLst>
              <a:ext uri="{FF2B5EF4-FFF2-40B4-BE49-F238E27FC236}">
                <a16:creationId xmlns:a16="http://schemas.microsoft.com/office/drawing/2014/main" id="{D2BB468F-0378-431B-A32F-AD5833C0D811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F7710-9BE1-4EBE-A0A3-C847AAF0766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4203C19C-C311-4BF8-896E-026EE8554124}"/>
              </a:ext>
            </a:extLst>
          </p:cNvPr>
          <p:cNvGraphicFramePr>
            <a:graphicFrameLocks noGrp="1"/>
          </p:cNvGraphicFramePr>
          <p:nvPr/>
        </p:nvGraphicFramePr>
        <p:xfrm>
          <a:off x="1321476" y="5413240"/>
          <a:ext cx="9599495" cy="89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1698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30779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항목</a:t>
                      </a:r>
                      <a:endParaRPr lang="ko-Kore-KR" altLang="en-US" sz="1000" dirty="0"/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개선 사항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footer </a:t>
                      </a:r>
                      <a:r>
                        <a:rPr lang="ko-KR" altLang="en-US" sz="1000" dirty="0"/>
                        <a:t>부분에서 전화번호와 이메일을 일반 텍스트로 처리하였다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a </a:t>
                      </a:r>
                      <a:r>
                        <a:rPr lang="ko-KR" altLang="en-US" sz="1000" dirty="0"/>
                        <a:t>태그로 처리하고 </a:t>
                      </a:r>
                      <a:r>
                        <a:rPr lang="en-US" altLang="ko-KR" sz="1000" dirty="0" err="1"/>
                        <a:t>href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속성값 앞에 </a:t>
                      </a:r>
                      <a:r>
                        <a:rPr lang="en-US" altLang="ko-KR" sz="1000" dirty="0" err="1"/>
                        <a:t>tel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과 </a:t>
                      </a:r>
                      <a:r>
                        <a:rPr lang="en-US" altLang="ko-KR" sz="1000" dirty="0"/>
                        <a:t>mailto: </a:t>
                      </a:r>
                      <a:r>
                        <a:rPr lang="ko-KR" altLang="en-US" sz="1000" dirty="0"/>
                        <a:t>를 설정하여 바로 전화를 걸고 이메일을 보낼 수 있도록 처리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E68F3A0-B611-4308-A628-799BD92E97E9}"/>
              </a:ext>
            </a:extLst>
          </p:cNvPr>
          <p:cNvSpPr/>
          <p:nvPr/>
        </p:nvSpPr>
        <p:spPr>
          <a:xfrm>
            <a:off x="5639608" y="3139500"/>
            <a:ext cx="1384965" cy="940479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D65462-E490-4E27-91FF-0AA07E9ED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6" y="714755"/>
            <a:ext cx="4919293" cy="474848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A69BFB0-D77E-4AD3-964F-75CB0D105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54" y="641034"/>
            <a:ext cx="3940861" cy="4917697"/>
          </a:xfrm>
          <a:prstGeom prst="rect">
            <a:avLst/>
          </a:prstGeom>
        </p:spPr>
      </p:pic>
      <p:graphicFrame>
        <p:nvGraphicFramePr>
          <p:cNvPr id="28" name="표 5">
            <a:extLst>
              <a:ext uri="{FF2B5EF4-FFF2-40B4-BE49-F238E27FC236}">
                <a16:creationId xmlns:a16="http://schemas.microsoft.com/office/drawing/2014/main" id="{FDF77397-1A94-40A1-A742-EF1515DE4579}"/>
              </a:ext>
            </a:extLst>
          </p:cNvPr>
          <p:cNvGraphicFramePr>
            <a:graphicFrameLocks noGrp="1"/>
          </p:cNvGraphicFramePr>
          <p:nvPr/>
        </p:nvGraphicFramePr>
        <p:xfrm>
          <a:off x="1392025" y="5641575"/>
          <a:ext cx="9407949" cy="770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6062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520188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94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항목</a:t>
                      </a:r>
                      <a:endParaRPr lang="ko-Kore-KR" altLang="en-US" sz="1000" dirty="0"/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개선</a:t>
                      </a:r>
                      <a:r>
                        <a:rPr lang="ko-KR" altLang="en-US" sz="1000" dirty="0"/>
                        <a:t> 사항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65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/>
                        <a:t>‘</a:t>
                      </a:r>
                      <a:r>
                        <a:rPr lang="ko-Kore-KR" altLang="en-US" sz="1000" dirty="0"/>
                        <a:t>페이지</a:t>
                      </a:r>
                      <a:r>
                        <a:rPr lang="ko-KR" altLang="en-US" sz="1000" dirty="0"/>
                        <a:t> 상단으로 이동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 버튼이 페이지 </a:t>
                      </a:r>
                      <a:r>
                        <a:rPr lang="ko-KR" altLang="en-US" sz="1000" dirty="0" err="1"/>
                        <a:t>최하단에</a:t>
                      </a:r>
                      <a:r>
                        <a:rPr lang="ko-KR" altLang="en-US" sz="1000" dirty="0"/>
                        <a:t> 위치한다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전</a:t>
                      </a:r>
                      <a:r>
                        <a:rPr lang="ko-KR" altLang="en-US" sz="1000" dirty="0"/>
                        <a:t> 페이지에서 이용가능하도록 처리 가능하다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</a:tbl>
          </a:graphicData>
        </a:graphic>
      </p:graphicFrame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A0528A90-396E-4369-B5C1-267BE46A0F75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26524D-50F0-45EA-9F9D-E86A864E2DB4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680E999-8EE7-4A64-825C-F3C8BC586754}"/>
              </a:ext>
            </a:extLst>
          </p:cNvPr>
          <p:cNvSpPr/>
          <p:nvPr/>
        </p:nvSpPr>
        <p:spPr>
          <a:xfrm>
            <a:off x="5451390" y="3028653"/>
            <a:ext cx="1413163" cy="9262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6CE22A-0643-4B42-AD9B-775977CB7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87" y="2989792"/>
            <a:ext cx="4550023" cy="1285876"/>
          </a:xfrm>
          <a:prstGeom prst="rect">
            <a:avLst/>
          </a:prstGeom>
        </p:spPr>
      </p:pic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B54C954A-7DE5-431C-9B95-CCF37AA65270}"/>
              </a:ext>
            </a:extLst>
          </p:cNvPr>
          <p:cNvGraphicFramePr>
            <a:graphicFrameLocks noGrp="1"/>
          </p:cNvGraphicFramePr>
          <p:nvPr/>
        </p:nvGraphicFramePr>
        <p:xfrm>
          <a:off x="719202" y="5246388"/>
          <a:ext cx="1081836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순서에 맞게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semantic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하게 </a:t>
                      </a: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마크업되지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않았다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모두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이해의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콘텐츠는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785973F-ED70-4E98-8800-C6FD9E8B8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11" r="15815"/>
          <a:stretch/>
        </p:blipFill>
        <p:spPr>
          <a:xfrm>
            <a:off x="633477" y="1154265"/>
            <a:ext cx="4419600" cy="15162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022CC0-5430-460C-8420-69D9E200F0DE}"/>
              </a:ext>
            </a:extLst>
          </p:cNvPr>
          <p:cNvSpPr/>
          <p:nvPr/>
        </p:nvSpPr>
        <p:spPr>
          <a:xfrm flipH="1" flipV="1">
            <a:off x="814287" y="3028653"/>
            <a:ext cx="2143125" cy="24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5CF79-9484-4872-8DCB-408BAAEAB4B0}"/>
              </a:ext>
            </a:extLst>
          </p:cNvPr>
          <p:cNvSpPr/>
          <p:nvPr/>
        </p:nvSpPr>
        <p:spPr>
          <a:xfrm flipH="1" flipV="1">
            <a:off x="947636" y="3960512"/>
            <a:ext cx="4241098" cy="24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E3F015-5FD0-4AF0-9226-0CA7F4E02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960" y="3276286"/>
            <a:ext cx="4633738" cy="8412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190E3A-C4D3-4881-9142-F5FD064B0C5D}"/>
              </a:ext>
            </a:extLst>
          </p:cNvPr>
          <p:cNvSpPr/>
          <p:nvPr/>
        </p:nvSpPr>
        <p:spPr>
          <a:xfrm flipH="1" flipV="1">
            <a:off x="7012910" y="3916828"/>
            <a:ext cx="4383971" cy="253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39DB366-21D2-42E1-A2EB-38353F85EE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223"/>
          <a:stretch/>
        </p:blipFill>
        <p:spPr>
          <a:xfrm>
            <a:off x="6995095" y="1068484"/>
            <a:ext cx="4419600" cy="1687807"/>
          </a:xfrm>
          <a:prstGeom prst="rect">
            <a:avLst/>
          </a:prstGeom>
        </p:spPr>
      </p:pic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575B6E38-3C99-4BF2-B15B-61BA60D1EBDE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49FAD-ADAD-497F-975B-E3956992755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footer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5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093" y="2560134"/>
            <a:ext cx="35489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&lt;article&gt;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284572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833403" y="206024"/>
            <a:ext cx="2391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401522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65F62-6B43-4C84-9832-8B86B031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1" y="1158117"/>
            <a:ext cx="2980327" cy="5298361"/>
          </a:xfrm>
          <a:prstGeom prst="rect">
            <a:avLst/>
          </a:prstGeom>
          <a:ln w="6350"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2A756-B717-4957-9A3C-2DF84F5F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504" y="1727284"/>
            <a:ext cx="6837128" cy="3948439"/>
          </a:xfrm>
          <a:prstGeom prst="rect">
            <a:avLst/>
          </a:prstGeom>
          <a:ln w="635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F3170-9277-4218-90B8-7E12A00E54F0}"/>
              </a:ext>
            </a:extLst>
          </p:cNvPr>
          <p:cNvSpPr txBox="1"/>
          <p:nvPr/>
        </p:nvSpPr>
        <p:spPr>
          <a:xfrm>
            <a:off x="3048505" y="616966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이모티콘 샵 클론 코딩</a:t>
            </a:r>
          </a:p>
        </p:txBody>
      </p:sp>
      <p:sp>
        <p:nvSpPr>
          <p:cNvPr id="9" name="눈물 방울 7">
            <a:extLst>
              <a:ext uri="{FF2B5EF4-FFF2-40B4-BE49-F238E27FC236}">
                <a16:creationId xmlns:a16="http://schemas.microsoft.com/office/drawing/2014/main" id="{DAB41EE3-EC86-49CC-9484-D02D4C04CCB3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076508-3774-45E2-A593-0D09412E6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9C76CC-62C1-46A8-BDA5-2C81FD578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42" y="0"/>
            <a:ext cx="9680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68F00E-8742-476A-B290-A785B2B4A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24"/>
          <a:stretch/>
        </p:blipFill>
        <p:spPr>
          <a:xfrm>
            <a:off x="1121627" y="40508"/>
            <a:ext cx="9948746" cy="4598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48499-819F-4B20-9EB7-60027FE91C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80" b="35934"/>
          <a:stretch/>
        </p:blipFill>
        <p:spPr>
          <a:xfrm>
            <a:off x="2569579" y="4639025"/>
            <a:ext cx="6713318" cy="22189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193B6-9272-4AE0-802D-731FFF2CD826}"/>
              </a:ext>
            </a:extLst>
          </p:cNvPr>
          <p:cNvSpPr/>
          <p:nvPr/>
        </p:nvSpPr>
        <p:spPr>
          <a:xfrm>
            <a:off x="2222339" y="578734"/>
            <a:ext cx="7361499" cy="39701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6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2856F7-C2E7-4854-BC14-E54FBA9AE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88" t="18111" r="37437" b="5111"/>
          <a:stretch/>
        </p:blipFill>
        <p:spPr>
          <a:xfrm>
            <a:off x="495300" y="594360"/>
            <a:ext cx="3093720" cy="5265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F23EFE-1AFB-44E1-A5F3-FBFC7F8D5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155" y="1213867"/>
            <a:ext cx="8370845" cy="44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A12DE8-D679-4E54-A4FF-106CBCADF8D2}"/>
              </a:ext>
            </a:extLst>
          </p:cNvPr>
          <p:cNvSpPr txBox="1"/>
          <p:nvPr/>
        </p:nvSpPr>
        <p:spPr>
          <a:xfrm>
            <a:off x="808736" y="2497948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7240A5D-4422-4B9C-A3F3-F1D7E7D729F5}"/>
              </a:ext>
            </a:extLst>
          </p:cNvPr>
          <p:cNvGraphicFramePr>
            <a:graphicFrameLocks noGrp="1"/>
          </p:cNvGraphicFramePr>
          <p:nvPr/>
        </p:nvGraphicFramePr>
        <p:xfrm>
          <a:off x="808736" y="3062434"/>
          <a:ext cx="10818365" cy="897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60869977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304311014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312744253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36630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19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연속된 리스트 내용을 보여주기 위해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분리된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ol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태그를 두개 사용하였다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이해의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458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1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ACB6CC5-14FA-4713-9378-A16792D3A90D}"/>
              </a:ext>
            </a:extLst>
          </p:cNvPr>
          <p:cNvSpPr txBox="1"/>
          <p:nvPr/>
        </p:nvSpPr>
        <p:spPr>
          <a:xfrm>
            <a:off x="808736" y="2497948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54E6EDA-2D9A-4B9A-86DE-CAA4C0C96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45855"/>
              </p:ext>
            </p:extLst>
          </p:nvPr>
        </p:nvGraphicFramePr>
        <p:xfrm>
          <a:off x="808736" y="3062434"/>
          <a:ext cx="10818365" cy="897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7399">
                  <a:extLst>
                    <a:ext uri="{9D8B030D-6E8A-4147-A177-3AD203B41FA5}">
                      <a16:colId xmlns:a16="http://schemas.microsoft.com/office/drawing/2014/main" val="608699772"/>
                    </a:ext>
                  </a:extLst>
                </a:gridCol>
                <a:gridCol w="1201783">
                  <a:extLst>
                    <a:ext uri="{9D8B030D-6E8A-4147-A177-3AD203B41FA5}">
                      <a16:colId xmlns:a16="http://schemas.microsoft.com/office/drawing/2014/main" val="3304311014"/>
                    </a:ext>
                  </a:extLst>
                </a:gridCol>
                <a:gridCol w="1803061">
                  <a:extLst>
                    <a:ext uri="{9D8B030D-6E8A-4147-A177-3AD203B41FA5}">
                      <a16:colId xmlns:a16="http://schemas.microsoft.com/office/drawing/2014/main" val="3127442539"/>
                    </a:ext>
                  </a:extLst>
                </a:gridCol>
                <a:gridCol w="3606122">
                  <a:extLst>
                    <a:ext uri="{9D8B030D-6E8A-4147-A177-3AD203B41FA5}">
                      <a16:colId xmlns:a16="http://schemas.microsoft.com/office/drawing/2014/main" val="1366307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19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연속된 리스트 내용을 보여주기 위해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분리된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ol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태그를 두개 사용하였다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이해의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458172"/>
                  </a:ext>
                </a:extLst>
              </a:tr>
            </a:tbl>
          </a:graphicData>
        </a:graphic>
      </p:graphicFrame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B8E263C-731F-42CF-9B15-0A618FBC35FF}"/>
              </a:ext>
            </a:extLst>
          </p:cNvPr>
          <p:cNvGrpSpPr/>
          <p:nvPr/>
        </p:nvGrpSpPr>
        <p:grpSpPr>
          <a:xfrm>
            <a:off x="1566252" y="1260289"/>
            <a:ext cx="8873047" cy="4983064"/>
            <a:chOff x="534104" y="458806"/>
            <a:chExt cx="11163913" cy="62326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E5829D-C963-4A3A-AD44-6592A6000FAF}"/>
                </a:ext>
              </a:extLst>
            </p:cNvPr>
            <p:cNvGrpSpPr/>
            <p:nvPr/>
          </p:nvGrpSpPr>
          <p:grpSpPr>
            <a:xfrm>
              <a:off x="606232" y="605423"/>
              <a:ext cx="10736035" cy="5901806"/>
              <a:chOff x="876487" y="611479"/>
              <a:chExt cx="10736035" cy="5901806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33F979F-38CB-4E11-AE5E-13FF1DD50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87" y="611479"/>
                <a:ext cx="10736035" cy="5901806"/>
              </a:xfrm>
              <a:prstGeom prst="rect">
                <a:avLst/>
              </a:prstGeom>
            </p:spPr>
          </p:pic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4BAC704-7DE1-464D-A4C5-3C100C9CD006}"/>
                  </a:ext>
                </a:extLst>
              </p:cNvPr>
              <p:cNvSpPr/>
              <p:nvPr/>
            </p:nvSpPr>
            <p:spPr>
              <a:xfrm>
                <a:off x="901162" y="730406"/>
                <a:ext cx="2457450" cy="672612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ACE5E2-4F88-47AE-9095-A48949622CDF}"/>
                </a:ext>
              </a:extLst>
            </p:cNvPr>
            <p:cNvSpPr/>
            <p:nvPr/>
          </p:nvSpPr>
          <p:spPr>
            <a:xfrm>
              <a:off x="630907" y="1141146"/>
              <a:ext cx="5321775" cy="55503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6E4F2-D428-4A93-9767-8CA10789D6CD}"/>
                </a:ext>
              </a:extLst>
            </p:cNvPr>
            <p:cNvSpPr txBox="1"/>
            <p:nvPr/>
          </p:nvSpPr>
          <p:spPr>
            <a:xfrm>
              <a:off x="5003553" y="556372"/>
              <a:ext cx="548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err="1">
                  <a:solidFill>
                    <a:srgbClr val="C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ol</a:t>
              </a:r>
              <a:endParaRPr lang="ko-KR" altLang="en-US" sz="3200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321058-4244-48C7-8079-24960773D6F7}"/>
                </a:ext>
              </a:extLst>
            </p:cNvPr>
            <p:cNvSpPr/>
            <p:nvPr/>
          </p:nvSpPr>
          <p:spPr>
            <a:xfrm>
              <a:off x="819941" y="124851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0D7CDE-3128-4ECC-84A8-3FE786BE9EE6}"/>
                </a:ext>
              </a:extLst>
            </p:cNvPr>
            <p:cNvSpPr txBox="1"/>
            <p:nvPr/>
          </p:nvSpPr>
          <p:spPr>
            <a:xfrm>
              <a:off x="781397" y="117111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DD828C-358F-47E3-BD80-54DFC2F4E639}"/>
                </a:ext>
              </a:extLst>
            </p:cNvPr>
            <p:cNvSpPr/>
            <p:nvPr/>
          </p:nvSpPr>
          <p:spPr>
            <a:xfrm>
              <a:off x="819941" y="2350635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CF786D-9833-41AA-8725-DF18069E0A4C}"/>
                </a:ext>
              </a:extLst>
            </p:cNvPr>
            <p:cNvSpPr txBox="1"/>
            <p:nvPr/>
          </p:nvSpPr>
          <p:spPr>
            <a:xfrm>
              <a:off x="781397" y="227324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B98B44-286C-4D91-B1F3-2A10E504CB09}"/>
                </a:ext>
              </a:extLst>
            </p:cNvPr>
            <p:cNvSpPr/>
            <p:nvPr/>
          </p:nvSpPr>
          <p:spPr>
            <a:xfrm>
              <a:off x="819941" y="3465334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FCE31-CBFD-41B7-B4F0-A9BB77421C42}"/>
                </a:ext>
              </a:extLst>
            </p:cNvPr>
            <p:cNvSpPr txBox="1"/>
            <p:nvPr/>
          </p:nvSpPr>
          <p:spPr>
            <a:xfrm>
              <a:off x="781397" y="3387939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E1608BD-F7C8-40AE-8616-CDD07959DED1}"/>
                </a:ext>
              </a:extLst>
            </p:cNvPr>
            <p:cNvSpPr/>
            <p:nvPr/>
          </p:nvSpPr>
          <p:spPr>
            <a:xfrm>
              <a:off x="819941" y="4540858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D43C14-2C61-46C0-A71E-29133F113F7B}"/>
                </a:ext>
              </a:extLst>
            </p:cNvPr>
            <p:cNvSpPr txBox="1"/>
            <p:nvPr/>
          </p:nvSpPr>
          <p:spPr>
            <a:xfrm>
              <a:off x="781397" y="4463463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FF3CAA-8599-44DA-B732-DA9C56BC9A34}"/>
                </a:ext>
              </a:extLst>
            </p:cNvPr>
            <p:cNvSpPr/>
            <p:nvPr/>
          </p:nvSpPr>
          <p:spPr>
            <a:xfrm>
              <a:off x="819941" y="563970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320073-5B66-4C29-99F1-CBC87D5EF8E9}"/>
                </a:ext>
              </a:extLst>
            </p:cNvPr>
            <p:cNvSpPr txBox="1"/>
            <p:nvPr/>
          </p:nvSpPr>
          <p:spPr>
            <a:xfrm>
              <a:off x="781397" y="556230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7F0BFE-8249-4772-94E4-49025BB5CC34}"/>
                </a:ext>
              </a:extLst>
            </p:cNvPr>
            <p:cNvSpPr/>
            <p:nvPr/>
          </p:nvSpPr>
          <p:spPr>
            <a:xfrm>
              <a:off x="6308434" y="1141146"/>
              <a:ext cx="5321775" cy="55503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F23BD1-8AE7-471A-8DB7-431942B9A5CB}"/>
                </a:ext>
              </a:extLst>
            </p:cNvPr>
            <p:cNvSpPr txBox="1"/>
            <p:nvPr/>
          </p:nvSpPr>
          <p:spPr>
            <a:xfrm>
              <a:off x="6308434" y="556372"/>
              <a:ext cx="548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err="1">
                  <a:solidFill>
                    <a:srgbClr val="C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ol</a:t>
              </a:r>
              <a:endParaRPr lang="ko-KR" altLang="en-US" sz="3200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AC5DEC3-0EBB-4CF7-83B7-707E71F85F36}"/>
                </a:ext>
              </a:extLst>
            </p:cNvPr>
            <p:cNvSpPr/>
            <p:nvPr/>
          </p:nvSpPr>
          <p:spPr>
            <a:xfrm>
              <a:off x="6497468" y="124851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F1FB42-A8EF-4B1D-8053-FBA54C2F3CDC}"/>
                </a:ext>
              </a:extLst>
            </p:cNvPr>
            <p:cNvSpPr txBox="1"/>
            <p:nvPr/>
          </p:nvSpPr>
          <p:spPr>
            <a:xfrm>
              <a:off x="6458924" y="117111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2CEE0BF-CF38-4103-9B1F-10336BF22910}"/>
                </a:ext>
              </a:extLst>
            </p:cNvPr>
            <p:cNvSpPr/>
            <p:nvPr/>
          </p:nvSpPr>
          <p:spPr>
            <a:xfrm>
              <a:off x="6497468" y="2350635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8E6407-FA15-43FF-BFE3-6BF3058C080A}"/>
                </a:ext>
              </a:extLst>
            </p:cNvPr>
            <p:cNvSpPr txBox="1"/>
            <p:nvPr/>
          </p:nvSpPr>
          <p:spPr>
            <a:xfrm>
              <a:off x="6458924" y="227324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6B772CA-ED25-4DC9-9D4D-78AC18394021}"/>
                </a:ext>
              </a:extLst>
            </p:cNvPr>
            <p:cNvSpPr/>
            <p:nvPr/>
          </p:nvSpPr>
          <p:spPr>
            <a:xfrm>
              <a:off x="6497468" y="3465334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DB2A6E-BE04-4217-AF05-433B36BEF598}"/>
                </a:ext>
              </a:extLst>
            </p:cNvPr>
            <p:cNvSpPr txBox="1"/>
            <p:nvPr/>
          </p:nvSpPr>
          <p:spPr>
            <a:xfrm>
              <a:off x="6458924" y="3387939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25C15D-40EE-418E-98E1-EEDD9D2949BE}"/>
                </a:ext>
              </a:extLst>
            </p:cNvPr>
            <p:cNvSpPr/>
            <p:nvPr/>
          </p:nvSpPr>
          <p:spPr>
            <a:xfrm>
              <a:off x="6497468" y="4540858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EF8D41-0419-49BB-BA4E-17ABF7A5CF59}"/>
                </a:ext>
              </a:extLst>
            </p:cNvPr>
            <p:cNvSpPr txBox="1"/>
            <p:nvPr/>
          </p:nvSpPr>
          <p:spPr>
            <a:xfrm>
              <a:off x="6458924" y="4463463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57ED75A-C48E-4499-955C-3AF4DEE9C816}"/>
                </a:ext>
              </a:extLst>
            </p:cNvPr>
            <p:cNvSpPr/>
            <p:nvPr/>
          </p:nvSpPr>
          <p:spPr>
            <a:xfrm>
              <a:off x="6497468" y="563970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0BC117-0DC2-47B8-83E1-38FF50F51B95}"/>
                </a:ext>
              </a:extLst>
            </p:cNvPr>
            <p:cNvSpPr txBox="1"/>
            <p:nvPr/>
          </p:nvSpPr>
          <p:spPr>
            <a:xfrm>
              <a:off x="6458924" y="556230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B6AD8A-41F0-4075-8FF1-928A685E41E5}"/>
                </a:ext>
              </a:extLst>
            </p:cNvPr>
            <p:cNvSpPr txBox="1"/>
            <p:nvPr/>
          </p:nvSpPr>
          <p:spPr>
            <a:xfrm>
              <a:off x="534104" y="458806"/>
              <a:ext cx="2456953" cy="73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float:left</a:t>
              </a:r>
              <a:endParaRPr lang="ko-KR" altLang="en-US" sz="32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5045FF-84EA-4A32-AC77-F015AB10771E}"/>
                </a:ext>
              </a:extLst>
            </p:cNvPr>
            <p:cNvSpPr txBox="1"/>
            <p:nvPr/>
          </p:nvSpPr>
          <p:spPr>
            <a:xfrm>
              <a:off x="8884079" y="458806"/>
              <a:ext cx="2813938" cy="73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 err="1">
                  <a:solidFill>
                    <a:schemeClr val="accent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float:right</a:t>
              </a:r>
              <a:endParaRPr lang="ko-KR" altLang="en-US" sz="32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7DE32EA3-50F2-4891-98A0-C24DC9C3C745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2C8AA-4D65-46ED-BC24-FDE6DDCD00DB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8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0A557DD-2A60-4AD0-9C70-07EC2F3D5036}"/>
              </a:ext>
            </a:extLst>
          </p:cNvPr>
          <p:cNvGrpSpPr/>
          <p:nvPr/>
        </p:nvGrpSpPr>
        <p:grpSpPr>
          <a:xfrm>
            <a:off x="1623579" y="1302300"/>
            <a:ext cx="8805620" cy="4941053"/>
            <a:chOff x="606232" y="511352"/>
            <a:chExt cx="11079078" cy="61801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B6EF5F-768F-4D0B-A8EC-CAB245B9FF45}"/>
                </a:ext>
              </a:extLst>
            </p:cNvPr>
            <p:cNvGrpSpPr/>
            <p:nvPr/>
          </p:nvGrpSpPr>
          <p:grpSpPr>
            <a:xfrm>
              <a:off x="606232" y="605423"/>
              <a:ext cx="10736035" cy="5901806"/>
              <a:chOff x="876487" y="611479"/>
              <a:chExt cx="10736035" cy="5901806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BE7A6141-C1AE-41EC-9AC6-36671B55A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87" y="611479"/>
                <a:ext cx="10736035" cy="5901806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A0E7F1E-19D7-46A8-819D-73BA9522D527}"/>
                  </a:ext>
                </a:extLst>
              </p:cNvPr>
              <p:cNvSpPr/>
              <p:nvPr/>
            </p:nvSpPr>
            <p:spPr>
              <a:xfrm>
                <a:off x="901162" y="730406"/>
                <a:ext cx="2457450" cy="672612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1ADE8A-DEC2-4E59-889F-6461233727B3}"/>
                </a:ext>
              </a:extLst>
            </p:cNvPr>
            <p:cNvSpPr/>
            <p:nvPr/>
          </p:nvSpPr>
          <p:spPr>
            <a:xfrm>
              <a:off x="630906" y="1141145"/>
              <a:ext cx="11054404" cy="555032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38923F-A084-4FD6-9191-37483EA92A58}"/>
                </a:ext>
              </a:extLst>
            </p:cNvPr>
            <p:cNvSpPr txBox="1"/>
            <p:nvPr/>
          </p:nvSpPr>
          <p:spPr>
            <a:xfrm>
              <a:off x="5425702" y="511352"/>
              <a:ext cx="548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err="1">
                  <a:solidFill>
                    <a:srgbClr val="C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ol</a:t>
              </a:r>
              <a:endParaRPr lang="ko-KR" altLang="en-US" sz="3200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543DFC-0886-4252-A13A-D8A6FD709314}"/>
                </a:ext>
              </a:extLst>
            </p:cNvPr>
            <p:cNvSpPr/>
            <p:nvPr/>
          </p:nvSpPr>
          <p:spPr>
            <a:xfrm>
              <a:off x="819941" y="124851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541BE3-165C-48B7-ACA7-1470BB117F81}"/>
                </a:ext>
              </a:extLst>
            </p:cNvPr>
            <p:cNvSpPr txBox="1"/>
            <p:nvPr/>
          </p:nvSpPr>
          <p:spPr>
            <a:xfrm>
              <a:off x="781397" y="117111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B3274-DA96-40A4-AD18-971C6129F4B9}"/>
                </a:ext>
              </a:extLst>
            </p:cNvPr>
            <p:cNvSpPr/>
            <p:nvPr/>
          </p:nvSpPr>
          <p:spPr>
            <a:xfrm>
              <a:off x="819941" y="2350635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50CA98-4AC6-419D-8B87-0874D0466FEA}"/>
                </a:ext>
              </a:extLst>
            </p:cNvPr>
            <p:cNvSpPr txBox="1"/>
            <p:nvPr/>
          </p:nvSpPr>
          <p:spPr>
            <a:xfrm>
              <a:off x="781397" y="227324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D7D6287-E9C3-4CD0-A266-8AFE69E8D1B8}"/>
                </a:ext>
              </a:extLst>
            </p:cNvPr>
            <p:cNvSpPr/>
            <p:nvPr/>
          </p:nvSpPr>
          <p:spPr>
            <a:xfrm>
              <a:off x="819941" y="3465334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5E477-5D2A-4838-90ED-8C2EE7B098DA}"/>
                </a:ext>
              </a:extLst>
            </p:cNvPr>
            <p:cNvSpPr txBox="1"/>
            <p:nvPr/>
          </p:nvSpPr>
          <p:spPr>
            <a:xfrm>
              <a:off x="781397" y="3387939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0EDEE3-46B6-4C40-8B04-57A02A0D0CE2}"/>
                </a:ext>
              </a:extLst>
            </p:cNvPr>
            <p:cNvSpPr/>
            <p:nvPr/>
          </p:nvSpPr>
          <p:spPr>
            <a:xfrm>
              <a:off x="819941" y="4540858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267B1A-17EA-4D3E-92BA-856FD6A0DE94}"/>
                </a:ext>
              </a:extLst>
            </p:cNvPr>
            <p:cNvSpPr txBox="1"/>
            <p:nvPr/>
          </p:nvSpPr>
          <p:spPr>
            <a:xfrm>
              <a:off x="781397" y="4463463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11AAA5-4081-4EEF-96E3-F799FC6DB5A0}"/>
                </a:ext>
              </a:extLst>
            </p:cNvPr>
            <p:cNvSpPr/>
            <p:nvPr/>
          </p:nvSpPr>
          <p:spPr>
            <a:xfrm>
              <a:off x="819941" y="563970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9D183B-34EC-459A-B209-A5537AB36E4B}"/>
                </a:ext>
              </a:extLst>
            </p:cNvPr>
            <p:cNvSpPr txBox="1"/>
            <p:nvPr/>
          </p:nvSpPr>
          <p:spPr>
            <a:xfrm>
              <a:off x="781397" y="556230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82A2B55-3CF6-4AF5-BDA3-61BB0E061C75}"/>
                </a:ext>
              </a:extLst>
            </p:cNvPr>
            <p:cNvSpPr/>
            <p:nvPr/>
          </p:nvSpPr>
          <p:spPr>
            <a:xfrm>
              <a:off x="6497468" y="124851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A6BF28-3DD0-4417-9529-69CA4B69110F}"/>
                </a:ext>
              </a:extLst>
            </p:cNvPr>
            <p:cNvSpPr txBox="1"/>
            <p:nvPr/>
          </p:nvSpPr>
          <p:spPr>
            <a:xfrm>
              <a:off x="6458924" y="117111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377FC5-0E39-427B-A8DF-43AF7DC8AA2A}"/>
                </a:ext>
              </a:extLst>
            </p:cNvPr>
            <p:cNvSpPr/>
            <p:nvPr/>
          </p:nvSpPr>
          <p:spPr>
            <a:xfrm>
              <a:off x="6497468" y="2350635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D0BDBD-7130-4026-B626-3975D60A27A1}"/>
                </a:ext>
              </a:extLst>
            </p:cNvPr>
            <p:cNvSpPr txBox="1"/>
            <p:nvPr/>
          </p:nvSpPr>
          <p:spPr>
            <a:xfrm>
              <a:off x="6458924" y="2273240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00D9B49-5569-448F-9F35-6736B9436136}"/>
                </a:ext>
              </a:extLst>
            </p:cNvPr>
            <p:cNvSpPr/>
            <p:nvPr/>
          </p:nvSpPr>
          <p:spPr>
            <a:xfrm>
              <a:off x="6497468" y="3465334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3B8AA8-4CCA-40C4-8C46-9B8BD6D95B2E}"/>
                </a:ext>
              </a:extLst>
            </p:cNvPr>
            <p:cNvSpPr txBox="1"/>
            <p:nvPr/>
          </p:nvSpPr>
          <p:spPr>
            <a:xfrm>
              <a:off x="6458924" y="3387939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C52318-7089-4CFD-9EE4-13C842BC833B}"/>
                </a:ext>
              </a:extLst>
            </p:cNvPr>
            <p:cNvSpPr/>
            <p:nvPr/>
          </p:nvSpPr>
          <p:spPr>
            <a:xfrm>
              <a:off x="6497468" y="4540858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CCD344-068D-4AC4-B7FE-8E9A2F4C3518}"/>
                </a:ext>
              </a:extLst>
            </p:cNvPr>
            <p:cNvSpPr txBox="1"/>
            <p:nvPr/>
          </p:nvSpPr>
          <p:spPr>
            <a:xfrm>
              <a:off x="6458924" y="4463463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2451B9E-F00D-444F-A6B6-2AF6DBDF1E4D}"/>
                </a:ext>
              </a:extLst>
            </p:cNvPr>
            <p:cNvSpPr/>
            <p:nvPr/>
          </p:nvSpPr>
          <p:spPr>
            <a:xfrm>
              <a:off x="6497468" y="5639700"/>
              <a:ext cx="5033833" cy="998129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F19A1B-2041-4234-8710-DA640E91A4C4}"/>
                </a:ext>
              </a:extLst>
            </p:cNvPr>
            <p:cNvSpPr txBox="1"/>
            <p:nvPr/>
          </p:nvSpPr>
          <p:spPr>
            <a:xfrm>
              <a:off x="6458924" y="5562305"/>
              <a:ext cx="4138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8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</a:t>
              </a:r>
              <a:endParaRPr lang="ko-KR" altLang="en-US" sz="3200" b="1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D2A7FD7-615C-43D3-B643-C2C39E017FEE}"/>
              </a:ext>
            </a:extLst>
          </p:cNvPr>
          <p:cNvSpPr txBox="1"/>
          <p:nvPr/>
        </p:nvSpPr>
        <p:spPr>
          <a:xfrm>
            <a:off x="1623579" y="899176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양쪽 대괄호 38">
            <a:extLst>
              <a:ext uri="{FF2B5EF4-FFF2-40B4-BE49-F238E27FC236}">
                <a16:creationId xmlns:a16="http://schemas.microsoft.com/office/drawing/2014/main" id="{289CE9C3-23B2-4C8E-9132-B5CFEB8E75A6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658ABF-2442-4308-B9F8-2DEB59052FAB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8FE5FE-0209-4D39-A638-E60DCEF5B279}"/>
              </a:ext>
            </a:extLst>
          </p:cNvPr>
          <p:cNvSpPr txBox="1"/>
          <p:nvPr/>
        </p:nvSpPr>
        <p:spPr>
          <a:xfrm>
            <a:off x="1566252" y="1260289"/>
            <a:ext cx="3132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display: flex</a:t>
            </a:r>
            <a:endParaRPr lang="ko-KR" altLang="en-US" sz="3200" b="1" dirty="0">
              <a:solidFill>
                <a:schemeClr val="accen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C6EA393-168D-4246-8B83-A6E591651684}"/>
              </a:ext>
            </a:extLst>
          </p:cNvPr>
          <p:cNvSpPr txBox="1"/>
          <p:nvPr/>
        </p:nvSpPr>
        <p:spPr>
          <a:xfrm>
            <a:off x="510540" y="1475658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FAF55F8D-6033-43B9-AF5E-52198922F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87065"/>
              </p:ext>
            </p:extLst>
          </p:nvPr>
        </p:nvGraphicFramePr>
        <p:xfrm>
          <a:off x="510540" y="2097131"/>
          <a:ext cx="11544300" cy="87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2159">
                  <a:extLst>
                    <a:ext uri="{9D8B030D-6E8A-4147-A177-3AD203B41FA5}">
                      <a16:colId xmlns:a16="http://schemas.microsoft.com/office/drawing/2014/main" val="1427472150"/>
                    </a:ext>
                  </a:extLst>
                </a:gridCol>
                <a:gridCol w="7632141">
                  <a:extLst>
                    <a:ext uri="{9D8B030D-6E8A-4147-A177-3AD203B41FA5}">
                      <a16:colId xmlns:a16="http://schemas.microsoft.com/office/drawing/2014/main" val="1138073021"/>
                    </a:ext>
                  </a:extLst>
                </a:gridCol>
              </a:tblGrid>
              <a:tr h="4568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항목</a:t>
                      </a:r>
                      <a:endParaRPr lang="ko-Kore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위반 사항</a:t>
                      </a:r>
                      <a:endParaRPr lang="ko-Kore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6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이미지와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설명을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묶었다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의미가 없는 태그인 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연관관계를 갖는 이미지와 설명을 묶으면 그 관계가 퇴색된다</a:t>
                      </a:r>
                      <a:r>
                        <a:rPr lang="en-US" altLang="ko-KR" sz="16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6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87296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1BA9BACB-924D-4561-8CE4-8691AD23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3413714"/>
            <a:ext cx="11148060" cy="2229612"/>
          </a:xfrm>
          <a:prstGeom prst="rect">
            <a:avLst/>
          </a:prstGeom>
        </p:spPr>
      </p:pic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1BA4E634-02FC-44D0-8170-3703F3F7BFCC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B1E868-E422-496C-9F63-1E41D8D44070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C6EA393-168D-4246-8B83-A6E591651684}"/>
              </a:ext>
            </a:extLst>
          </p:cNvPr>
          <p:cNvSpPr txBox="1"/>
          <p:nvPr/>
        </p:nvSpPr>
        <p:spPr>
          <a:xfrm>
            <a:off x="510540" y="1475658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7D605-8CD1-43BD-A652-9F90C03B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240487"/>
            <a:ext cx="11811000" cy="236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C29151-9FE5-40C7-A22B-45DC474A9BBF}"/>
              </a:ext>
            </a:extLst>
          </p:cNvPr>
          <p:cNvSpPr/>
          <p:nvPr/>
        </p:nvSpPr>
        <p:spPr>
          <a:xfrm>
            <a:off x="1528866" y="4407346"/>
            <a:ext cx="943827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DAAC12-29D0-4695-987A-8D044FAB584F}"/>
              </a:ext>
            </a:extLst>
          </p:cNvPr>
          <p:cNvSpPr/>
          <p:nvPr/>
        </p:nvSpPr>
        <p:spPr>
          <a:xfrm>
            <a:off x="1516380" y="3688409"/>
            <a:ext cx="2385393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627A6-CF4E-4EC0-8038-EE24545E184A}"/>
              </a:ext>
            </a:extLst>
          </p:cNvPr>
          <p:cNvSpPr txBox="1"/>
          <p:nvPr/>
        </p:nvSpPr>
        <p:spPr>
          <a:xfrm>
            <a:off x="2352807" y="4506547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69927E-1608-4060-88B7-D6E18CD3E8BA}"/>
              </a:ext>
            </a:extLst>
          </p:cNvPr>
          <p:cNvSpPr txBox="1"/>
          <p:nvPr/>
        </p:nvSpPr>
        <p:spPr>
          <a:xfrm>
            <a:off x="1673648" y="3410316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61AE38-75BE-4AEB-AD7A-4391899EC17D}"/>
              </a:ext>
            </a:extLst>
          </p:cNvPr>
          <p:cNvSpPr/>
          <p:nvPr/>
        </p:nvSpPr>
        <p:spPr>
          <a:xfrm>
            <a:off x="1302735" y="3417070"/>
            <a:ext cx="3298090" cy="182164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48B43-1B82-4399-85E4-629E1E7E5F33}"/>
              </a:ext>
            </a:extLst>
          </p:cNvPr>
          <p:cNvSpPr txBox="1"/>
          <p:nvPr/>
        </p:nvSpPr>
        <p:spPr>
          <a:xfrm>
            <a:off x="1376770" y="3131034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4B53CD-50C9-4904-8848-C3CDB5501E97}"/>
              </a:ext>
            </a:extLst>
          </p:cNvPr>
          <p:cNvSpPr/>
          <p:nvPr/>
        </p:nvSpPr>
        <p:spPr>
          <a:xfrm>
            <a:off x="9597889" y="3014545"/>
            <a:ext cx="2064501" cy="228334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AB38B-E82E-4859-A7F2-05A2C21FF432}"/>
              </a:ext>
            </a:extLst>
          </p:cNvPr>
          <p:cNvSpPr txBox="1"/>
          <p:nvPr/>
        </p:nvSpPr>
        <p:spPr>
          <a:xfrm>
            <a:off x="9873070" y="2751020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8683A4-D17D-469E-8787-9E22E3FA49C1}"/>
              </a:ext>
            </a:extLst>
          </p:cNvPr>
          <p:cNvSpPr/>
          <p:nvPr/>
        </p:nvSpPr>
        <p:spPr>
          <a:xfrm>
            <a:off x="9719931" y="3346294"/>
            <a:ext cx="1749452" cy="179720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B1E7D-71AF-41A3-8C15-DE9C3F2808F9}"/>
              </a:ext>
            </a:extLst>
          </p:cNvPr>
          <p:cNvSpPr txBox="1"/>
          <p:nvPr/>
        </p:nvSpPr>
        <p:spPr>
          <a:xfrm>
            <a:off x="9873070" y="3161628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img</a:t>
            </a:r>
            <a:endParaRPr lang="ko-KR" altLang="en-US" sz="2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2C009D-4D67-49DB-BE1E-88EB58B44191}"/>
              </a:ext>
            </a:extLst>
          </p:cNvPr>
          <p:cNvSpPr/>
          <p:nvPr/>
        </p:nvSpPr>
        <p:spPr>
          <a:xfrm>
            <a:off x="1205729" y="3131034"/>
            <a:ext cx="3541531" cy="2283341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10DA60-72AC-46A3-B2CC-885B9B6F7DE0}"/>
              </a:ext>
            </a:extLst>
          </p:cNvPr>
          <p:cNvSpPr/>
          <p:nvPr/>
        </p:nvSpPr>
        <p:spPr>
          <a:xfrm>
            <a:off x="1037661" y="2689860"/>
            <a:ext cx="10840766" cy="29946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7119F6-EE68-45D6-A6D4-A70B7C678DA4}"/>
              </a:ext>
            </a:extLst>
          </p:cNvPr>
          <p:cNvSpPr/>
          <p:nvPr/>
        </p:nvSpPr>
        <p:spPr>
          <a:xfrm>
            <a:off x="542662" y="4071778"/>
            <a:ext cx="433978" cy="8231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5E5248-1308-4771-9FFC-200C62206809}"/>
              </a:ext>
            </a:extLst>
          </p:cNvPr>
          <p:cNvSpPr txBox="1"/>
          <p:nvPr/>
        </p:nvSpPr>
        <p:spPr>
          <a:xfrm>
            <a:off x="106274" y="3727975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F6519E-EAD1-4781-9395-85E1AAC4FB6A}"/>
              </a:ext>
            </a:extLst>
          </p:cNvPr>
          <p:cNvSpPr/>
          <p:nvPr/>
        </p:nvSpPr>
        <p:spPr>
          <a:xfrm>
            <a:off x="138410" y="2505194"/>
            <a:ext cx="11969770" cy="330124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631E7-3D9B-4400-BED7-4DBF57C91E9B}"/>
              </a:ext>
            </a:extLst>
          </p:cNvPr>
          <p:cNvSpPr txBox="1"/>
          <p:nvPr/>
        </p:nvSpPr>
        <p:spPr>
          <a:xfrm>
            <a:off x="264125" y="2109973"/>
            <a:ext cx="4090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li</a:t>
            </a:r>
            <a:endParaRPr lang="ko-KR" altLang="en-US" sz="3200" b="1" dirty="0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1051F6DD-7A58-45B0-9AAE-2896E7136F14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C2084-737C-4C9C-9B66-AB93C1D1660B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2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C6EA393-168D-4246-8B83-A6E591651684}"/>
              </a:ext>
            </a:extLst>
          </p:cNvPr>
          <p:cNvSpPr txBox="1"/>
          <p:nvPr/>
        </p:nvSpPr>
        <p:spPr>
          <a:xfrm>
            <a:off x="510540" y="1475658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C600E8-4F65-4F5D-8346-08E073C0E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255727"/>
            <a:ext cx="11811000" cy="2362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8EB26F-3ACE-4561-90F8-EECCC08B1D83}"/>
              </a:ext>
            </a:extLst>
          </p:cNvPr>
          <p:cNvSpPr/>
          <p:nvPr/>
        </p:nvSpPr>
        <p:spPr>
          <a:xfrm>
            <a:off x="1528866" y="4422586"/>
            <a:ext cx="943827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F5741B-A610-4065-B236-EDA8CA441DD3}"/>
              </a:ext>
            </a:extLst>
          </p:cNvPr>
          <p:cNvSpPr/>
          <p:nvPr/>
        </p:nvSpPr>
        <p:spPr>
          <a:xfrm>
            <a:off x="1516380" y="3703649"/>
            <a:ext cx="2385393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55A03-37A6-45F2-82C1-1F709A31A95B}"/>
              </a:ext>
            </a:extLst>
          </p:cNvPr>
          <p:cNvSpPr txBox="1"/>
          <p:nvPr/>
        </p:nvSpPr>
        <p:spPr>
          <a:xfrm>
            <a:off x="2352807" y="4521787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22907-01F4-4295-B9CF-3215EC790C7B}"/>
              </a:ext>
            </a:extLst>
          </p:cNvPr>
          <p:cNvSpPr txBox="1"/>
          <p:nvPr/>
        </p:nvSpPr>
        <p:spPr>
          <a:xfrm>
            <a:off x="1673648" y="3425556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E6E761-DC4D-4457-A792-A5FE04EB298B}"/>
              </a:ext>
            </a:extLst>
          </p:cNvPr>
          <p:cNvSpPr/>
          <p:nvPr/>
        </p:nvSpPr>
        <p:spPr>
          <a:xfrm>
            <a:off x="1302735" y="3432310"/>
            <a:ext cx="3298090" cy="182164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717FD-424B-478F-8BC3-7FC4E72237F1}"/>
              </a:ext>
            </a:extLst>
          </p:cNvPr>
          <p:cNvSpPr txBox="1"/>
          <p:nvPr/>
        </p:nvSpPr>
        <p:spPr>
          <a:xfrm>
            <a:off x="1376770" y="3146274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1F366E-5952-45EC-BB31-0579E67F6003}"/>
              </a:ext>
            </a:extLst>
          </p:cNvPr>
          <p:cNvSpPr/>
          <p:nvPr/>
        </p:nvSpPr>
        <p:spPr>
          <a:xfrm>
            <a:off x="9597889" y="3029785"/>
            <a:ext cx="2064501" cy="228334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A3FD9D-4F9F-4E18-8F20-7FE1F5A804D0}"/>
              </a:ext>
            </a:extLst>
          </p:cNvPr>
          <p:cNvSpPr txBox="1"/>
          <p:nvPr/>
        </p:nvSpPr>
        <p:spPr>
          <a:xfrm>
            <a:off x="9873070" y="2766260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D008F4-A927-4E08-B0F5-B9121CA4CC4F}"/>
              </a:ext>
            </a:extLst>
          </p:cNvPr>
          <p:cNvSpPr/>
          <p:nvPr/>
        </p:nvSpPr>
        <p:spPr>
          <a:xfrm>
            <a:off x="9719931" y="3361534"/>
            <a:ext cx="1749452" cy="179720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AAC5EB-294E-4ECD-B012-FC3B1ED848BA}"/>
              </a:ext>
            </a:extLst>
          </p:cNvPr>
          <p:cNvSpPr txBox="1"/>
          <p:nvPr/>
        </p:nvSpPr>
        <p:spPr>
          <a:xfrm>
            <a:off x="9873070" y="3176868"/>
            <a:ext cx="745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img</a:t>
            </a:r>
            <a:endParaRPr lang="ko-KR" altLang="en-US" sz="24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F9805-C6CD-433A-8173-B43913D040DA}"/>
              </a:ext>
            </a:extLst>
          </p:cNvPr>
          <p:cNvSpPr/>
          <p:nvPr/>
        </p:nvSpPr>
        <p:spPr>
          <a:xfrm>
            <a:off x="1205729" y="3146274"/>
            <a:ext cx="3541531" cy="22833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6A98F8C-0601-4420-902E-F9DD54FC3E45}"/>
              </a:ext>
            </a:extLst>
          </p:cNvPr>
          <p:cNvSpPr/>
          <p:nvPr/>
        </p:nvSpPr>
        <p:spPr>
          <a:xfrm>
            <a:off x="1037661" y="2705100"/>
            <a:ext cx="10840766" cy="29946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EAE335-8A0C-47C0-BDEA-CCD5621672C8}"/>
              </a:ext>
            </a:extLst>
          </p:cNvPr>
          <p:cNvSpPr/>
          <p:nvPr/>
        </p:nvSpPr>
        <p:spPr>
          <a:xfrm>
            <a:off x="542662" y="4087018"/>
            <a:ext cx="433978" cy="8231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B0057E-4242-4C64-8059-5F51AD8637DA}"/>
              </a:ext>
            </a:extLst>
          </p:cNvPr>
          <p:cNvSpPr txBox="1"/>
          <p:nvPr/>
        </p:nvSpPr>
        <p:spPr>
          <a:xfrm>
            <a:off x="106274" y="3743215"/>
            <a:ext cx="8703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span</a:t>
            </a:r>
            <a:endParaRPr lang="ko-KR" altLang="en-US" sz="2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CA9C5A-D750-4FB4-949D-5CC26075BA96}"/>
              </a:ext>
            </a:extLst>
          </p:cNvPr>
          <p:cNvSpPr/>
          <p:nvPr/>
        </p:nvSpPr>
        <p:spPr>
          <a:xfrm>
            <a:off x="138410" y="2520434"/>
            <a:ext cx="11969770" cy="330124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A1719B-3673-4047-B7FF-8E9D31E6397A}"/>
              </a:ext>
            </a:extLst>
          </p:cNvPr>
          <p:cNvSpPr txBox="1"/>
          <p:nvPr/>
        </p:nvSpPr>
        <p:spPr>
          <a:xfrm>
            <a:off x="264125" y="2125213"/>
            <a:ext cx="40908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li</a:t>
            </a:r>
            <a:endParaRPr lang="ko-KR" altLang="en-US" sz="3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C5BA44-1A31-4DC1-8BEB-9E4AEFD8CFDE}"/>
              </a:ext>
            </a:extLst>
          </p:cNvPr>
          <p:cNvSpPr txBox="1"/>
          <p:nvPr/>
        </p:nvSpPr>
        <p:spPr>
          <a:xfrm>
            <a:off x="1760284" y="2595713"/>
            <a:ext cx="9703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div</a:t>
            </a:r>
            <a:endParaRPr lang="ko-KR" altLang="en-US" sz="3200" b="1" dirty="0"/>
          </a:p>
        </p:txBody>
      </p:sp>
      <p:sp>
        <p:nvSpPr>
          <p:cNvPr id="66" name="양쪽 대괄호 65">
            <a:extLst>
              <a:ext uri="{FF2B5EF4-FFF2-40B4-BE49-F238E27FC236}">
                <a16:creationId xmlns:a16="http://schemas.microsoft.com/office/drawing/2014/main" id="{4A941DC7-0770-4C9F-8D95-35CA774458FC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D21816-FCE9-497F-8651-8EA7B32C1D7C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1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C6EA393-168D-4246-8B83-A6E591651684}"/>
              </a:ext>
            </a:extLst>
          </p:cNvPr>
          <p:cNvSpPr txBox="1"/>
          <p:nvPr/>
        </p:nvSpPr>
        <p:spPr>
          <a:xfrm>
            <a:off x="510540" y="147565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FE0B125-3B02-4F7A-ADE6-BA5BA0B8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225247"/>
            <a:ext cx="11811000" cy="2362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C1DF64-2E01-419D-8D83-A73921EA759C}"/>
              </a:ext>
            </a:extLst>
          </p:cNvPr>
          <p:cNvSpPr/>
          <p:nvPr/>
        </p:nvSpPr>
        <p:spPr>
          <a:xfrm>
            <a:off x="1528866" y="4392106"/>
            <a:ext cx="943827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89FD4A-C4CE-417C-9507-F2CA70619F60}"/>
              </a:ext>
            </a:extLst>
          </p:cNvPr>
          <p:cNvSpPr/>
          <p:nvPr/>
        </p:nvSpPr>
        <p:spPr>
          <a:xfrm>
            <a:off x="1516380" y="3673169"/>
            <a:ext cx="2385393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FCF0274-A443-464D-9CAB-A53109E2A321}"/>
              </a:ext>
            </a:extLst>
          </p:cNvPr>
          <p:cNvSpPr/>
          <p:nvPr/>
        </p:nvSpPr>
        <p:spPr>
          <a:xfrm>
            <a:off x="9719931" y="3331054"/>
            <a:ext cx="1749452" cy="179720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629BF3-EBF6-447E-BFBE-571DEBAFB901}"/>
              </a:ext>
            </a:extLst>
          </p:cNvPr>
          <p:cNvSpPr txBox="1"/>
          <p:nvPr/>
        </p:nvSpPr>
        <p:spPr>
          <a:xfrm>
            <a:off x="8682858" y="2999566"/>
            <a:ext cx="25428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picture or video</a:t>
            </a:r>
            <a:endParaRPr lang="ko-KR" altLang="en-US" sz="2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7AE330-2FD9-4C7C-9BDD-06F672FC2308}"/>
              </a:ext>
            </a:extLst>
          </p:cNvPr>
          <p:cNvSpPr/>
          <p:nvPr/>
        </p:nvSpPr>
        <p:spPr>
          <a:xfrm>
            <a:off x="1205729" y="2858746"/>
            <a:ext cx="10443609" cy="272547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95C061-53D2-41F3-8C64-6FDB2817CDC3}"/>
              </a:ext>
            </a:extLst>
          </p:cNvPr>
          <p:cNvSpPr/>
          <p:nvPr/>
        </p:nvSpPr>
        <p:spPr>
          <a:xfrm>
            <a:off x="1344071" y="3484400"/>
            <a:ext cx="3227929" cy="190294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C640A3-E101-45C5-B2BE-D7AF431B05AA}"/>
              </a:ext>
            </a:extLst>
          </p:cNvPr>
          <p:cNvSpPr/>
          <p:nvPr/>
        </p:nvSpPr>
        <p:spPr>
          <a:xfrm>
            <a:off x="542662" y="4056538"/>
            <a:ext cx="433978" cy="8231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D815B68-20D4-42E2-ACB5-4AA25B971B03}"/>
              </a:ext>
            </a:extLst>
          </p:cNvPr>
          <p:cNvSpPr/>
          <p:nvPr/>
        </p:nvSpPr>
        <p:spPr>
          <a:xfrm>
            <a:off x="138410" y="2324100"/>
            <a:ext cx="11969770" cy="346710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621373-EFCA-40F4-B17E-716BBF01EAD8}"/>
              </a:ext>
            </a:extLst>
          </p:cNvPr>
          <p:cNvSpPr txBox="1"/>
          <p:nvPr/>
        </p:nvSpPr>
        <p:spPr>
          <a:xfrm>
            <a:off x="264125" y="2094733"/>
            <a:ext cx="4090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li</a:t>
            </a:r>
            <a:endParaRPr lang="ko-KR" altLang="en-US" sz="3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41ECA-87F5-48BE-920F-E5C0E0316695}"/>
              </a:ext>
            </a:extLst>
          </p:cNvPr>
          <p:cNvSpPr txBox="1"/>
          <p:nvPr/>
        </p:nvSpPr>
        <p:spPr>
          <a:xfrm>
            <a:off x="0" y="3680924"/>
            <a:ext cx="11433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before</a:t>
            </a:r>
            <a:endParaRPr lang="ko-KR" altLang="en-US" sz="24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E0BE732-4C1F-46BC-A308-BF24F4F55FF5}"/>
              </a:ext>
            </a:extLst>
          </p:cNvPr>
          <p:cNvSpPr/>
          <p:nvPr/>
        </p:nvSpPr>
        <p:spPr>
          <a:xfrm>
            <a:off x="1057290" y="2715086"/>
            <a:ext cx="10760116" cy="293133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21E812-0816-44F6-9E6C-11314D12CAEC}"/>
              </a:ext>
            </a:extLst>
          </p:cNvPr>
          <p:cNvSpPr txBox="1"/>
          <p:nvPr/>
        </p:nvSpPr>
        <p:spPr>
          <a:xfrm>
            <a:off x="1143390" y="2369570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7FC8CE-EE74-4F91-96BB-1179C67A96D4}"/>
              </a:ext>
            </a:extLst>
          </p:cNvPr>
          <p:cNvSpPr txBox="1"/>
          <p:nvPr/>
        </p:nvSpPr>
        <p:spPr>
          <a:xfrm>
            <a:off x="1439788" y="2785179"/>
            <a:ext cx="10552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figure</a:t>
            </a:r>
            <a:endParaRPr lang="ko-KR" altLang="en-US" sz="2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B9D0D0-6D1A-4717-8B30-BC19D5E2F591}"/>
              </a:ext>
            </a:extLst>
          </p:cNvPr>
          <p:cNvSpPr txBox="1"/>
          <p:nvPr/>
        </p:nvSpPr>
        <p:spPr>
          <a:xfrm>
            <a:off x="2930022" y="3134790"/>
            <a:ext cx="16690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figcaption</a:t>
            </a:r>
            <a:endParaRPr lang="ko-KR" altLang="en-US" sz="2400" b="1" dirty="0"/>
          </a:p>
        </p:txBody>
      </p:sp>
      <p:sp>
        <p:nvSpPr>
          <p:cNvPr id="78" name="양쪽 대괄호 77">
            <a:extLst>
              <a:ext uri="{FF2B5EF4-FFF2-40B4-BE49-F238E27FC236}">
                <a16:creationId xmlns:a16="http://schemas.microsoft.com/office/drawing/2014/main" id="{9D570685-8136-4D4A-B72A-55C1495022AA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A92132-88CC-40C5-9EC4-5445EA2B856D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449373" y="1703702"/>
            <a:ext cx="3293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Validate Local HTML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150364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F3170-9277-4218-90B8-7E12A00E54F0}"/>
              </a:ext>
            </a:extLst>
          </p:cNvPr>
          <p:cNvSpPr txBox="1"/>
          <p:nvPr/>
        </p:nvSpPr>
        <p:spPr>
          <a:xfrm>
            <a:off x="4800785" y="1334370"/>
            <a:ext cx="248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이모티콘 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D09B1-CCA4-4ED3-9560-40B9DB8FD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4" y="2890674"/>
            <a:ext cx="12192000" cy="1240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2CA71-F8DA-4566-B226-D8CC76FD0B6A}"/>
              </a:ext>
            </a:extLst>
          </p:cNvPr>
          <p:cNvSpPr txBox="1"/>
          <p:nvPr/>
        </p:nvSpPr>
        <p:spPr>
          <a:xfrm>
            <a:off x="4375695" y="4266281"/>
            <a:ext cx="3366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html</a:t>
            </a:r>
            <a:r>
              <a:rPr kumimoji="1"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파일을 못 읽어 온다</a:t>
            </a:r>
            <a:r>
              <a:rPr kumimoji="1"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en-US" altLang="ko-KR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눈물 방울 7">
            <a:extLst>
              <a:ext uri="{FF2B5EF4-FFF2-40B4-BE49-F238E27FC236}">
                <a16:creationId xmlns:a16="http://schemas.microsoft.com/office/drawing/2014/main" id="{9796A65B-71F4-4230-87AC-A998408011D7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88C966-CC45-473A-852B-79430C36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C6EA393-168D-4246-8B83-A6E591651684}"/>
              </a:ext>
            </a:extLst>
          </p:cNvPr>
          <p:cNvSpPr txBox="1"/>
          <p:nvPr/>
        </p:nvSpPr>
        <p:spPr>
          <a:xfrm>
            <a:off x="510540" y="147565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9A5A95-A45A-4BDE-8D24-4A0D914F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288167"/>
            <a:ext cx="11811000" cy="23622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F65F73-F0E9-420F-80B3-5C5C81AE0803}"/>
              </a:ext>
            </a:extLst>
          </p:cNvPr>
          <p:cNvSpPr/>
          <p:nvPr/>
        </p:nvSpPr>
        <p:spPr>
          <a:xfrm>
            <a:off x="1528866" y="4455026"/>
            <a:ext cx="943827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62794C-93BB-4AB7-93A7-FAA299118684}"/>
              </a:ext>
            </a:extLst>
          </p:cNvPr>
          <p:cNvSpPr/>
          <p:nvPr/>
        </p:nvSpPr>
        <p:spPr>
          <a:xfrm>
            <a:off x="1516380" y="3736089"/>
            <a:ext cx="2385393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12C10F-DC4C-41D7-B650-E70DD1B49C2F}"/>
              </a:ext>
            </a:extLst>
          </p:cNvPr>
          <p:cNvSpPr txBox="1"/>
          <p:nvPr/>
        </p:nvSpPr>
        <p:spPr>
          <a:xfrm>
            <a:off x="2306500" y="4507862"/>
            <a:ext cx="3770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</a:t>
            </a:r>
            <a:endParaRPr lang="ko-KR" alt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6B54DD-43F7-484E-AABE-0C5F2CE5AD36}"/>
              </a:ext>
            </a:extLst>
          </p:cNvPr>
          <p:cNvSpPr txBox="1"/>
          <p:nvPr/>
        </p:nvSpPr>
        <p:spPr>
          <a:xfrm>
            <a:off x="1673648" y="3457996"/>
            <a:ext cx="5501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h3</a:t>
            </a:r>
            <a:endParaRPr lang="ko-KR" altLang="en-US" sz="2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450392-339A-439A-B547-9593E1DFB0D4}"/>
              </a:ext>
            </a:extLst>
          </p:cNvPr>
          <p:cNvSpPr/>
          <p:nvPr/>
        </p:nvSpPr>
        <p:spPr>
          <a:xfrm>
            <a:off x="9719931" y="3393974"/>
            <a:ext cx="1749452" cy="17972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CF5FD6-D1D4-4BE3-87BB-EDBA9A9E25E8}"/>
              </a:ext>
            </a:extLst>
          </p:cNvPr>
          <p:cNvSpPr txBox="1"/>
          <p:nvPr/>
        </p:nvSpPr>
        <p:spPr>
          <a:xfrm>
            <a:off x="8682858" y="3062486"/>
            <a:ext cx="25428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picture or video</a:t>
            </a:r>
            <a:endParaRPr lang="ko-KR" altLang="en-US" sz="24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B16E55-7A10-425C-ADE6-4A8D2A9A6E10}"/>
              </a:ext>
            </a:extLst>
          </p:cNvPr>
          <p:cNvSpPr/>
          <p:nvPr/>
        </p:nvSpPr>
        <p:spPr>
          <a:xfrm>
            <a:off x="1205729" y="2921666"/>
            <a:ext cx="10443609" cy="272547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3E4E1F-3511-4989-9B61-6596AF16C789}"/>
              </a:ext>
            </a:extLst>
          </p:cNvPr>
          <p:cNvSpPr/>
          <p:nvPr/>
        </p:nvSpPr>
        <p:spPr>
          <a:xfrm>
            <a:off x="1344071" y="3547320"/>
            <a:ext cx="3227929" cy="190294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AFA5D3-AD13-4206-B0C0-FD1A52A578EA}"/>
              </a:ext>
            </a:extLst>
          </p:cNvPr>
          <p:cNvSpPr/>
          <p:nvPr/>
        </p:nvSpPr>
        <p:spPr>
          <a:xfrm>
            <a:off x="542662" y="4119458"/>
            <a:ext cx="433978" cy="8231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5AD884-7B66-4739-A81F-CD4355A8932C}"/>
              </a:ext>
            </a:extLst>
          </p:cNvPr>
          <p:cNvSpPr/>
          <p:nvPr/>
        </p:nvSpPr>
        <p:spPr>
          <a:xfrm>
            <a:off x="138410" y="2387020"/>
            <a:ext cx="11969770" cy="346710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D86506-89DA-4100-8C73-52EF3B27E74C}"/>
              </a:ext>
            </a:extLst>
          </p:cNvPr>
          <p:cNvSpPr txBox="1"/>
          <p:nvPr/>
        </p:nvSpPr>
        <p:spPr>
          <a:xfrm>
            <a:off x="264125" y="2157653"/>
            <a:ext cx="4090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li</a:t>
            </a:r>
            <a:endParaRPr lang="ko-KR" altLang="en-US" sz="3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6C075B-B188-471E-BB4D-C17F3D515518}"/>
              </a:ext>
            </a:extLst>
          </p:cNvPr>
          <p:cNvSpPr txBox="1"/>
          <p:nvPr/>
        </p:nvSpPr>
        <p:spPr>
          <a:xfrm>
            <a:off x="0" y="3743844"/>
            <a:ext cx="11433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before</a:t>
            </a:r>
            <a:endParaRPr lang="ko-KR" altLang="en-US" sz="24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57B51C8-883D-4FD2-A7B5-11E0E2C5ED63}"/>
              </a:ext>
            </a:extLst>
          </p:cNvPr>
          <p:cNvSpPr/>
          <p:nvPr/>
        </p:nvSpPr>
        <p:spPr>
          <a:xfrm>
            <a:off x="1057290" y="2778006"/>
            <a:ext cx="10760116" cy="293133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0B9F28-F068-4189-B933-45812C49BF27}"/>
              </a:ext>
            </a:extLst>
          </p:cNvPr>
          <p:cNvSpPr txBox="1"/>
          <p:nvPr/>
        </p:nvSpPr>
        <p:spPr>
          <a:xfrm>
            <a:off x="1143390" y="2432490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6E7093-93B2-4E2B-B44E-554BF2AE6391}"/>
              </a:ext>
            </a:extLst>
          </p:cNvPr>
          <p:cNvSpPr txBox="1"/>
          <p:nvPr/>
        </p:nvSpPr>
        <p:spPr>
          <a:xfrm>
            <a:off x="1439788" y="2848099"/>
            <a:ext cx="10552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figure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037E5-650E-43BC-B98F-F84EAB024300}"/>
              </a:ext>
            </a:extLst>
          </p:cNvPr>
          <p:cNvSpPr txBox="1"/>
          <p:nvPr/>
        </p:nvSpPr>
        <p:spPr>
          <a:xfrm>
            <a:off x="2930022" y="3197710"/>
            <a:ext cx="16690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figcaption</a:t>
            </a:r>
            <a:endParaRPr lang="ko-KR" altLang="en-US" sz="2400" b="1" dirty="0"/>
          </a:p>
        </p:txBody>
      </p:sp>
      <p:sp>
        <p:nvSpPr>
          <p:cNvPr id="42" name="양쪽 대괄호 41">
            <a:extLst>
              <a:ext uri="{FF2B5EF4-FFF2-40B4-BE49-F238E27FC236}">
                <a16:creationId xmlns:a16="http://schemas.microsoft.com/office/drawing/2014/main" id="{8AF29CEA-66F7-442B-9387-BEE04C3D8076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6DD4E7-511A-45B3-A4D3-C6314C366453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11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눈물 방울 7">
            <a:extLst>
              <a:ext uri="{FF2B5EF4-FFF2-40B4-BE49-F238E27FC236}">
                <a16:creationId xmlns:a16="http://schemas.microsoft.com/office/drawing/2014/main" id="{33845CB3-76CA-4EB4-A878-3037AA5BF294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695CE-B792-4133-9BCE-23F6F23EC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11B6BA-CCB2-43DA-B088-FF98CDE0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309067"/>
            <a:ext cx="11811000" cy="2362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41C47-8C77-4754-BB37-890BF1532B76}"/>
              </a:ext>
            </a:extLst>
          </p:cNvPr>
          <p:cNvSpPr/>
          <p:nvPr/>
        </p:nvSpPr>
        <p:spPr>
          <a:xfrm>
            <a:off x="1528866" y="4475926"/>
            <a:ext cx="943827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1D66E92-9CD3-4236-85BD-B0243532C207}"/>
              </a:ext>
            </a:extLst>
          </p:cNvPr>
          <p:cNvSpPr/>
          <p:nvPr/>
        </p:nvSpPr>
        <p:spPr>
          <a:xfrm>
            <a:off x="1516380" y="3756989"/>
            <a:ext cx="2385393" cy="63610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D2594F-0453-48F9-B945-64E7E28FC90E}"/>
              </a:ext>
            </a:extLst>
          </p:cNvPr>
          <p:cNvSpPr txBox="1"/>
          <p:nvPr/>
        </p:nvSpPr>
        <p:spPr>
          <a:xfrm>
            <a:off x="2306500" y="4528762"/>
            <a:ext cx="37702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p</a:t>
            </a:r>
            <a:endParaRPr lang="ko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2E3EE8-758D-4170-BBC7-F111AB6DC4D5}"/>
              </a:ext>
            </a:extLst>
          </p:cNvPr>
          <p:cNvSpPr txBox="1"/>
          <p:nvPr/>
        </p:nvSpPr>
        <p:spPr>
          <a:xfrm>
            <a:off x="1673648" y="3478896"/>
            <a:ext cx="5501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h3</a:t>
            </a:r>
            <a:endParaRPr lang="ko-KR" altLang="en-US" sz="2400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96AAF5-2BAE-4EE6-A99A-F4A1A0078B2B}"/>
              </a:ext>
            </a:extLst>
          </p:cNvPr>
          <p:cNvSpPr/>
          <p:nvPr/>
        </p:nvSpPr>
        <p:spPr>
          <a:xfrm>
            <a:off x="9748433" y="3352859"/>
            <a:ext cx="1693648" cy="175917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AFA61B-A9B5-48E4-8A50-AA45EB68B6BE}"/>
              </a:ext>
            </a:extLst>
          </p:cNvPr>
          <p:cNvSpPr txBox="1"/>
          <p:nvPr/>
        </p:nvSpPr>
        <p:spPr>
          <a:xfrm>
            <a:off x="8736666" y="2993107"/>
            <a:ext cx="246170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picture or video</a:t>
            </a:r>
            <a:endParaRPr lang="ko-KR" altLang="en-US" sz="24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2486E5-0D47-4D9E-9309-C91B7D738AFA}"/>
              </a:ext>
            </a:extLst>
          </p:cNvPr>
          <p:cNvSpPr/>
          <p:nvPr/>
        </p:nvSpPr>
        <p:spPr>
          <a:xfrm>
            <a:off x="1205729" y="2942566"/>
            <a:ext cx="10443609" cy="272547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3C8A909-3277-49FE-960E-BFBCECB37757}"/>
              </a:ext>
            </a:extLst>
          </p:cNvPr>
          <p:cNvSpPr/>
          <p:nvPr/>
        </p:nvSpPr>
        <p:spPr>
          <a:xfrm>
            <a:off x="1344071" y="3568220"/>
            <a:ext cx="3227929" cy="190294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13EE64-04C9-4B1F-B9BE-DD5401AD633C}"/>
              </a:ext>
            </a:extLst>
          </p:cNvPr>
          <p:cNvSpPr/>
          <p:nvPr/>
        </p:nvSpPr>
        <p:spPr>
          <a:xfrm>
            <a:off x="542662" y="4140358"/>
            <a:ext cx="433978" cy="82316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D8EDE8-294A-408D-943C-9C779E45F0A1}"/>
              </a:ext>
            </a:extLst>
          </p:cNvPr>
          <p:cNvSpPr/>
          <p:nvPr/>
        </p:nvSpPr>
        <p:spPr>
          <a:xfrm>
            <a:off x="138410" y="2407920"/>
            <a:ext cx="11969770" cy="346710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1A13F7-D3AA-4AE9-B080-DEEABDC652C5}"/>
              </a:ext>
            </a:extLst>
          </p:cNvPr>
          <p:cNvSpPr txBox="1"/>
          <p:nvPr/>
        </p:nvSpPr>
        <p:spPr>
          <a:xfrm>
            <a:off x="264125" y="2178553"/>
            <a:ext cx="40908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li</a:t>
            </a:r>
            <a:endParaRPr lang="ko-KR" altLang="en-US" sz="3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239007-66FF-489B-9FFD-77D634A74E11}"/>
              </a:ext>
            </a:extLst>
          </p:cNvPr>
          <p:cNvSpPr txBox="1"/>
          <p:nvPr/>
        </p:nvSpPr>
        <p:spPr>
          <a:xfrm>
            <a:off x="0" y="3764744"/>
            <a:ext cx="11433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before</a:t>
            </a:r>
            <a:endParaRPr lang="ko-KR" altLang="en-US" sz="24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3C9949-5BCA-4E27-BC7F-EB982689608C}"/>
              </a:ext>
            </a:extLst>
          </p:cNvPr>
          <p:cNvSpPr/>
          <p:nvPr/>
        </p:nvSpPr>
        <p:spPr>
          <a:xfrm>
            <a:off x="1057290" y="2798906"/>
            <a:ext cx="10760116" cy="293133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BA5E98-59A7-4CD9-81B0-28F3FFCCA9A2}"/>
              </a:ext>
            </a:extLst>
          </p:cNvPr>
          <p:cNvSpPr txBox="1"/>
          <p:nvPr/>
        </p:nvSpPr>
        <p:spPr>
          <a:xfrm>
            <a:off x="1143390" y="2453390"/>
            <a:ext cx="3513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</a:t>
            </a:r>
            <a:endParaRPr lang="ko-KR" altLang="en-US" sz="2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BEF5B9-A42E-4ED1-8C7B-8B6C08A9AD9D}"/>
              </a:ext>
            </a:extLst>
          </p:cNvPr>
          <p:cNvSpPr txBox="1"/>
          <p:nvPr/>
        </p:nvSpPr>
        <p:spPr>
          <a:xfrm>
            <a:off x="1439788" y="2868999"/>
            <a:ext cx="10552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figure</a:t>
            </a:r>
            <a:endParaRPr lang="ko-KR" altLang="en-US" sz="2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115385-0816-450C-AD15-8F270E9268EA}"/>
              </a:ext>
            </a:extLst>
          </p:cNvPr>
          <p:cNvSpPr txBox="1"/>
          <p:nvPr/>
        </p:nvSpPr>
        <p:spPr>
          <a:xfrm>
            <a:off x="2930022" y="3218610"/>
            <a:ext cx="16690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figcaption</a:t>
            </a:r>
            <a:endParaRPr lang="ko-KR" altLang="en-US" sz="2400" b="1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4EE44E0-82FC-4C60-A302-56477AB21385}"/>
              </a:ext>
            </a:extLst>
          </p:cNvPr>
          <p:cNvGrpSpPr/>
          <p:nvPr/>
        </p:nvGrpSpPr>
        <p:grpSpPr>
          <a:xfrm>
            <a:off x="8408573" y="45120"/>
            <a:ext cx="3777722" cy="6714445"/>
            <a:chOff x="9240941" y="170627"/>
            <a:chExt cx="2898901" cy="5095938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68A4D84-0975-48D7-BEBD-79C69996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711"/>
            <a:stretch/>
          </p:blipFill>
          <p:spPr>
            <a:xfrm>
              <a:off x="9240941" y="170627"/>
              <a:ext cx="2898901" cy="509473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5BF8C64-101F-419B-8598-93066B473DBE}"/>
                </a:ext>
              </a:extLst>
            </p:cNvPr>
            <p:cNvSpPr/>
            <p:nvPr/>
          </p:nvSpPr>
          <p:spPr>
            <a:xfrm>
              <a:off x="9598600" y="3226969"/>
              <a:ext cx="2187884" cy="203959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E968FD2-6E5B-4509-9145-ED01C14D0A56}"/>
              </a:ext>
            </a:extLst>
          </p:cNvPr>
          <p:cNvSpPr txBox="1"/>
          <p:nvPr/>
        </p:nvSpPr>
        <p:spPr>
          <a:xfrm>
            <a:off x="510540" y="147565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4" name="양쪽 대괄호 63">
            <a:extLst>
              <a:ext uri="{FF2B5EF4-FFF2-40B4-BE49-F238E27FC236}">
                <a16:creationId xmlns:a16="http://schemas.microsoft.com/office/drawing/2014/main" id="{E47E1452-3FA5-413E-BF64-54D1E41796F0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D8B960-EFAC-4897-A802-499D16A2631F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25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BD5F40-E39D-4B95-B1D5-813109C587FF}"/>
              </a:ext>
            </a:extLst>
          </p:cNvPr>
          <p:cNvGrpSpPr/>
          <p:nvPr/>
        </p:nvGrpSpPr>
        <p:grpSpPr>
          <a:xfrm>
            <a:off x="1865803" y="1104900"/>
            <a:ext cx="8460391" cy="5332133"/>
            <a:chOff x="711612" y="158960"/>
            <a:chExt cx="10408159" cy="659912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E8CB2D2-FD87-4CB4-B70B-EA8645D1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612" y="158960"/>
              <a:ext cx="10408159" cy="654007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4BB811-AB96-4A1B-B2ED-E24996291825}"/>
                </a:ext>
              </a:extLst>
            </p:cNvPr>
            <p:cNvSpPr/>
            <p:nvPr/>
          </p:nvSpPr>
          <p:spPr>
            <a:xfrm>
              <a:off x="9985731" y="2712921"/>
              <a:ext cx="1134039" cy="404516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F80261-74A7-4F84-8458-D7ECB2F0C152}"/>
              </a:ext>
            </a:extLst>
          </p:cNvPr>
          <p:cNvSpPr txBox="1"/>
          <p:nvPr/>
        </p:nvSpPr>
        <p:spPr>
          <a:xfrm>
            <a:off x="1865803" y="62468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양쪽 대괄호 31">
            <a:extLst>
              <a:ext uri="{FF2B5EF4-FFF2-40B4-BE49-F238E27FC236}">
                <a16:creationId xmlns:a16="http://schemas.microsoft.com/office/drawing/2014/main" id="{FD644C60-CBF7-4ABB-9A90-6F63F62B78B3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058CE2-5753-4B1B-A40E-523C95F645D3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8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520C58B0-E80C-4608-861A-D1E84BD40B35}"/>
              </a:ext>
            </a:extLst>
          </p:cNvPr>
          <p:cNvSpPr/>
          <p:nvPr/>
        </p:nvSpPr>
        <p:spPr>
          <a:xfrm>
            <a:off x="3930649" y="131407"/>
            <a:ext cx="4430263" cy="346339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8C6A6-01A5-40FA-A342-E1AD2C710F6D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BD5F40-E39D-4B95-B1D5-813109C587FF}"/>
              </a:ext>
            </a:extLst>
          </p:cNvPr>
          <p:cNvGrpSpPr/>
          <p:nvPr/>
        </p:nvGrpSpPr>
        <p:grpSpPr>
          <a:xfrm>
            <a:off x="1865803" y="1104900"/>
            <a:ext cx="8460391" cy="5332133"/>
            <a:chOff x="711612" y="158960"/>
            <a:chExt cx="10408159" cy="659912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E8CB2D2-FD87-4CB4-B70B-EA8645D1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612" y="158960"/>
              <a:ext cx="10408159" cy="6540079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4BB811-AB96-4A1B-B2ED-E24996291825}"/>
                </a:ext>
              </a:extLst>
            </p:cNvPr>
            <p:cNvSpPr/>
            <p:nvPr/>
          </p:nvSpPr>
          <p:spPr>
            <a:xfrm>
              <a:off x="9985731" y="2712921"/>
              <a:ext cx="1134039" cy="404516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F80261-74A7-4F84-8458-D7ECB2F0C152}"/>
              </a:ext>
            </a:extLst>
          </p:cNvPr>
          <p:cNvSpPr txBox="1"/>
          <p:nvPr/>
        </p:nvSpPr>
        <p:spPr>
          <a:xfrm>
            <a:off x="1865803" y="62468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r>
              <a:rPr lang="en-US" altLang="ko-KR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20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D9DE7B-C579-4B2F-9B79-B850C0E885FB}"/>
              </a:ext>
            </a:extLst>
          </p:cNvPr>
          <p:cNvSpPr/>
          <p:nvPr/>
        </p:nvSpPr>
        <p:spPr>
          <a:xfrm>
            <a:off x="0" y="13962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DAB78-ED30-4A02-8423-486F33D466F0}"/>
              </a:ext>
            </a:extLst>
          </p:cNvPr>
          <p:cNvSpPr txBox="1"/>
          <p:nvPr/>
        </p:nvSpPr>
        <p:spPr>
          <a:xfrm>
            <a:off x="3111914" y="983739"/>
            <a:ext cx="1606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/>
              <a:t>WebP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CE7B5-490E-4BD4-BC15-BFF9885E7EE2}"/>
              </a:ext>
            </a:extLst>
          </p:cNvPr>
          <p:cNvSpPr txBox="1"/>
          <p:nvPr/>
        </p:nvSpPr>
        <p:spPr>
          <a:xfrm>
            <a:off x="3246122" y="1959099"/>
            <a:ext cx="4368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웹에 있는 이미지에 대해 </a:t>
            </a:r>
            <a:endParaRPr lang="en-US" altLang="ko-KR" dirty="0"/>
          </a:p>
          <a:p>
            <a:r>
              <a:rPr lang="ko-KR" altLang="en-US" dirty="0"/>
              <a:t>우수한 무손실 및 손실 압축을 제공하는 </a:t>
            </a:r>
            <a:endParaRPr lang="en-US" altLang="ko-KR" dirty="0"/>
          </a:p>
          <a:p>
            <a:r>
              <a:rPr lang="ko-KR" altLang="en-US" dirty="0"/>
              <a:t>최신 이미지 포맷</a:t>
            </a:r>
          </a:p>
        </p:txBody>
      </p:sp>
    </p:spTree>
    <p:extLst>
      <p:ext uri="{BB962C8B-B14F-4D97-AF65-F5344CB8AC3E}">
        <p14:creationId xmlns:p14="http://schemas.microsoft.com/office/powerpoint/2010/main" val="219513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5997AE-BF22-437B-ADDB-BB1E51CA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810"/>
            <a:ext cx="12192000" cy="4760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627DE5-E20C-4F8B-AC50-7A32B0F390D1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61856582-0EB8-4B15-ABC4-4CA4FEAF7C41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873A5-D056-428E-87E4-10884DA18C46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18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99ADC-905B-47C6-BFAC-462856345E57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7EBC-FB91-4073-A8EF-00C2AD5B30ED}"/>
              </a:ext>
            </a:extLst>
          </p:cNvPr>
          <p:cNvSpPr txBox="1"/>
          <p:nvPr/>
        </p:nvSpPr>
        <p:spPr>
          <a:xfrm>
            <a:off x="-533400" y="165050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0C7B318D-A42E-4985-93C0-D3DCB7724C8C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D4066-A6DA-4138-81ED-3B7123A92211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0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99ADC-905B-47C6-BFAC-462856345E57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7EBC-FB91-4073-A8EF-00C2AD5B30ED}"/>
              </a:ext>
            </a:extLst>
          </p:cNvPr>
          <p:cNvSpPr txBox="1"/>
          <p:nvPr/>
        </p:nvSpPr>
        <p:spPr>
          <a:xfrm>
            <a:off x="-533400" y="165050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7FA5DD-3F0C-4CAD-BEFC-7ED3758A1110}"/>
              </a:ext>
            </a:extLst>
          </p:cNvPr>
          <p:cNvSpPr/>
          <p:nvPr/>
        </p:nvSpPr>
        <p:spPr>
          <a:xfrm>
            <a:off x="1943100" y="2172831"/>
            <a:ext cx="9380220" cy="12561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C1D3A40-3D48-4241-AC98-84B7017C59F5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DF83-145A-404B-949E-8B97D7C827B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0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99ADC-905B-47C6-BFAC-462856345E57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7EBC-FB91-4073-A8EF-00C2AD5B30ED}"/>
              </a:ext>
            </a:extLst>
          </p:cNvPr>
          <p:cNvSpPr txBox="1"/>
          <p:nvPr/>
        </p:nvSpPr>
        <p:spPr>
          <a:xfrm>
            <a:off x="-533400" y="165050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19FA6F-BACE-40EE-8A8A-F8B2C3F3557E}"/>
              </a:ext>
            </a:extLst>
          </p:cNvPr>
          <p:cNvSpPr/>
          <p:nvPr/>
        </p:nvSpPr>
        <p:spPr>
          <a:xfrm>
            <a:off x="1943100" y="3429000"/>
            <a:ext cx="9380220" cy="12561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D368C86C-29E4-409D-86D2-B3EAE727A3C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6BB71-B6CB-4619-B82F-45E0D05B7B14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99ADC-905B-47C6-BFAC-462856345E57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7EBC-FB91-4073-A8EF-00C2AD5B30ED}"/>
              </a:ext>
            </a:extLst>
          </p:cNvPr>
          <p:cNvSpPr txBox="1"/>
          <p:nvPr/>
        </p:nvSpPr>
        <p:spPr>
          <a:xfrm>
            <a:off x="-533400" y="165050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5C9EC8-DC8F-4198-8505-13BBF6B3B1D8}"/>
              </a:ext>
            </a:extLst>
          </p:cNvPr>
          <p:cNvSpPr/>
          <p:nvPr/>
        </p:nvSpPr>
        <p:spPr>
          <a:xfrm>
            <a:off x="1943100" y="4695051"/>
            <a:ext cx="9380220" cy="12561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572913D9-5813-4F53-BBDD-5267E09FE739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A88EB-ED1B-477F-97A1-E6F687589C6F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4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99ADC-905B-47C6-BFAC-462856345E57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7EBC-FB91-4073-A8EF-00C2AD5B30ED}"/>
              </a:ext>
            </a:extLst>
          </p:cNvPr>
          <p:cNvSpPr txBox="1"/>
          <p:nvPr/>
        </p:nvSpPr>
        <p:spPr>
          <a:xfrm>
            <a:off x="-533400" y="165050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54E82-2F93-43C0-9F50-AF46CBBF4A7E}"/>
              </a:ext>
            </a:extLst>
          </p:cNvPr>
          <p:cNvSpPr/>
          <p:nvPr/>
        </p:nvSpPr>
        <p:spPr>
          <a:xfrm>
            <a:off x="2225040" y="5207497"/>
            <a:ext cx="3512820" cy="3398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A358F94D-484E-438E-A5B9-F1558D6B8B67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826F5-8010-4A7D-B7EC-F617B7E25283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대괄호 16"/>
          <p:cNvSpPr/>
          <p:nvPr/>
        </p:nvSpPr>
        <p:spPr>
          <a:xfrm>
            <a:off x="3930650" y="401522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F1447-F8DF-44E7-B98F-CECE6CE4F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" t="10095" b="1"/>
          <a:stretch/>
        </p:blipFill>
        <p:spPr>
          <a:xfrm>
            <a:off x="224058" y="1096068"/>
            <a:ext cx="4480172" cy="5520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72678-A156-4BF4-BE76-F9792D8734A6}"/>
              </a:ext>
            </a:extLst>
          </p:cNvPr>
          <p:cNvSpPr txBox="1"/>
          <p:nvPr/>
        </p:nvSpPr>
        <p:spPr>
          <a:xfrm>
            <a:off x="4449373" y="601577"/>
            <a:ext cx="3293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 도구로 탐색 결과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C6BFF-5EFD-494F-BF8B-0A889A9C2E96}"/>
              </a:ext>
            </a:extLst>
          </p:cNvPr>
          <p:cNvSpPr txBox="1"/>
          <p:nvPr/>
        </p:nvSpPr>
        <p:spPr>
          <a:xfrm>
            <a:off x="4800785" y="232245"/>
            <a:ext cx="2482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카카오 이모티콘 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E76F8-581D-4F7E-ACAA-D3A5A56F09EC}"/>
              </a:ext>
            </a:extLst>
          </p:cNvPr>
          <p:cNvSpPr txBox="1"/>
          <p:nvPr/>
        </p:nvSpPr>
        <p:spPr>
          <a:xfrm>
            <a:off x="5147367" y="2586381"/>
            <a:ext cx="49318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div div </a:t>
            </a:r>
            <a:r>
              <a:rPr kumimoji="1" lang="en-US" altLang="ko-KR" sz="4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div</a:t>
            </a:r>
            <a:r>
              <a:rPr kumimoji="1"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en-US" altLang="ko-KR" sz="4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div</a:t>
            </a:r>
            <a:r>
              <a:rPr kumimoji="1"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en-US" altLang="ko-KR" sz="40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div</a:t>
            </a:r>
            <a:r>
              <a:rPr kumimoji="1" lang="en-US" altLang="ko-KR" sz="40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BE176-D045-4A9B-B450-E3D34B858B01}"/>
              </a:ext>
            </a:extLst>
          </p:cNvPr>
          <p:cNvSpPr txBox="1"/>
          <p:nvPr/>
        </p:nvSpPr>
        <p:spPr>
          <a:xfrm>
            <a:off x="5659378" y="3563734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한눈에</a:t>
            </a:r>
            <a:r>
              <a:rPr kumimoji="1"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ore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페이지의</a:t>
            </a:r>
            <a:r>
              <a:rPr kumimoji="1"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구조를 구분하기 어렵다</a:t>
            </a:r>
            <a:endParaRPr kumimoji="1"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눈물 방울 7">
            <a:extLst>
              <a:ext uri="{FF2B5EF4-FFF2-40B4-BE49-F238E27FC236}">
                <a16:creationId xmlns:a16="http://schemas.microsoft.com/office/drawing/2014/main" id="{58F464DB-CF61-4AA1-9F18-A58FCF451298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252D46-9DC0-4CC5-92D1-DD782A37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F630D3-48E4-431A-8151-34191861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0" y="700908"/>
            <a:ext cx="7871460" cy="60256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1A6D0-9D56-4F18-8F9A-600E9C661B8C}"/>
              </a:ext>
            </a:extLst>
          </p:cNvPr>
          <p:cNvSpPr/>
          <p:nvPr/>
        </p:nvSpPr>
        <p:spPr>
          <a:xfrm>
            <a:off x="3462912" y="2069052"/>
            <a:ext cx="926511" cy="211947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3F29B1-ACB3-4222-9605-EF82FE82AA8A}"/>
              </a:ext>
            </a:extLst>
          </p:cNvPr>
          <p:cNvSpPr/>
          <p:nvPr/>
        </p:nvSpPr>
        <p:spPr>
          <a:xfrm>
            <a:off x="3424812" y="3141100"/>
            <a:ext cx="454172" cy="26644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57653C-A3CE-41E4-8246-9176BB5BDF32}"/>
              </a:ext>
            </a:extLst>
          </p:cNvPr>
          <p:cNvSpPr/>
          <p:nvPr/>
        </p:nvSpPr>
        <p:spPr>
          <a:xfrm>
            <a:off x="7348407" y="2069052"/>
            <a:ext cx="2222313" cy="211947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E11004-425E-4192-AE12-0626F2CC310A}"/>
              </a:ext>
            </a:extLst>
          </p:cNvPr>
          <p:cNvSpPr/>
          <p:nvPr/>
        </p:nvSpPr>
        <p:spPr>
          <a:xfrm>
            <a:off x="7348407" y="3141100"/>
            <a:ext cx="454172" cy="26644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EA685D-51B4-45FB-AF57-D78A7179B08C}"/>
              </a:ext>
            </a:extLst>
          </p:cNvPr>
          <p:cNvSpPr/>
          <p:nvPr/>
        </p:nvSpPr>
        <p:spPr>
          <a:xfrm>
            <a:off x="7188169" y="3106490"/>
            <a:ext cx="1513872" cy="375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5F78C-D435-43F0-82F4-1C8CF46017DD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A9937AFF-940B-416A-ADE2-24644F12BCD4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7F4B61-122F-41EE-BECD-212E8D9DA37F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89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9BED5ED-94C5-4AF9-89C7-4C73207B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62391"/>
            <a:ext cx="10614660" cy="5001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B649D-A5DF-49ED-B4EF-916439D2512B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556F376F-7454-464A-AAF9-9BE24B06B671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A8793-A376-476E-A549-DAEE6164EB56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0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ABD2F1A-F057-4830-8168-37A7410B8186}"/>
              </a:ext>
            </a:extLst>
          </p:cNvPr>
          <p:cNvSpPr/>
          <p:nvPr/>
        </p:nvSpPr>
        <p:spPr>
          <a:xfrm>
            <a:off x="1844932" y="1927039"/>
            <a:ext cx="4309808" cy="37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9869F-DE28-4640-BB96-2DA81DC06DFF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8388D-1438-4525-8133-C592B9A6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75" y="1780222"/>
            <a:ext cx="12228775" cy="4117658"/>
          </a:xfrm>
          <a:prstGeom prst="rect">
            <a:avLst/>
          </a:prstGeom>
        </p:spPr>
      </p:pic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3762F305-5E72-43CE-A75C-B8521B056661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29936-A083-4AF2-B60A-87C06160E89E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9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AF2CB1-D234-40AF-8AFC-9860E15FFAF6}"/>
              </a:ext>
            </a:extLst>
          </p:cNvPr>
          <p:cNvSpPr txBox="1"/>
          <p:nvPr/>
        </p:nvSpPr>
        <p:spPr>
          <a:xfrm>
            <a:off x="-535216" y="1626453"/>
            <a:ext cx="12781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playsinline</a:t>
            </a:r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__hover"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/optimization/tiny-big-bean_hover.mp4"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BD2F1A-F057-4830-8168-37A7410B8186}"/>
              </a:ext>
            </a:extLst>
          </p:cNvPr>
          <p:cNvSpPr/>
          <p:nvPr/>
        </p:nvSpPr>
        <p:spPr>
          <a:xfrm>
            <a:off x="1844932" y="1927039"/>
            <a:ext cx="4309808" cy="3719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9869F-DE28-4640-BB96-2DA81DC06DFF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F11EF4E8-3626-4143-8EBF-4A4DDDE64E1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85117-233A-42A6-B126-F03080C2FE3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39869F-DE28-4640-BB96-2DA81DC06DFF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AED4F-FF1D-406F-A6E3-7E1FD4F43E43}"/>
              </a:ext>
            </a:extLst>
          </p:cNvPr>
          <p:cNvSpPr txBox="1"/>
          <p:nvPr/>
        </p:nvSpPr>
        <p:spPr>
          <a:xfrm>
            <a:off x="-535216" y="1626453"/>
            <a:ext cx="12781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playsinline</a:t>
            </a:r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__hover"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/optimization/tiny-big-bean_hover.mp4"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0C5778-F909-400A-B5A2-FFA633AF72AE}"/>
              </a:ext>
            </a:extLst>
          </p:cNvPr>
          <p:cNvSpPr/>
          <p:nvPr/>
        </p:nvSpPr>
        <p:spPr>
          <a:xfrm>
            <a:off x="1844932" y="3010151"/>
            <a:ext cx="9310748" cy="8989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B631EFE-1DA3-4325-B9FC-74368D0CCF9C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11CBC-4E3C-4DAA-8785-8123B37A775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39869F-DE28-4640-BB96-2DA81DC06DFF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AED4F-FF1D-406F-A6E3-7E1FD4F43E43}"/>
              </a:ext>
            </a:extLst>
          </p:cNvPr>
          <p:cNvSpPr txBox="1"/>
          <p:nvPr/>
        </p:nvSpPr>
        <p:spPr>
          <a:xfrm>
            <a:off x="-535216" y="1626453"/>
            <a:ext cx="127819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playsinline</a:t>
            </a:r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__hover"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/optimization/tiny-big-bean_hover.mp4"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0C5778-F909-400A-B5A2-FFA633AF72AE}"/>
              </a:ext>
            </a:extLst>
          </p:cNvPr>
          <p:cNvSpPr/>
          <p:nvPr/>
        </p:nvSpPr>
        <p:spPr>
          <a:xfrm flipV="1">
            <a:off x="2118360" y="4038600"/>
            <a:ext cx="2758440" cy="434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A9A34F00-A364-4A32-9F6C-896935040F17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5E7AA-8B68-4FDF-AFA4-7902817CC014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39869F-DE28-4640-BB96-2DA81DC06DFF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D2887D-362E-4107-8F41-E7ED73A63449}"/>
              </a:ext>
            </a:extLst>
          </p:cNvPr>
          <p:cNvGrpSpPr/>
          <p:nvPr/>
        </p:nvGrpSpPr>
        <p:grpSpPr>
          <a:xfrm>
            <a:off x="2301089" y="961633"/>
            <a:ext cx="7589822" cy="5764960"/>
            <a:chOff x="2016449" y="378878"/>
            <a:chExt cx="7589822" cy="57649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F2649A-8A79-4FDF-8FAF-C90F30F54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7" t="518" r="49359" b="965"/>
            <a:stretch/>
          </p:blipFill>
          <p:spPr>
            <a:xfrm>
              <a:off x="5811360" y="378879"/>
              <a:ext cx="3794911" cy="57649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9595F8-70F2-4FE7-9EE6-9B7FA9D3C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20" t="518" r="716" b="965"/>
            <a:stretch/>
          </p:blipFill>
          <p:spPr>
            <a:xfrm>
              <a:off x="2016449" y="378878"/>
              <a:ext cx="3794911" cy="576495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A4851-A601-44F3-9294-6C2B45AFA644}"/>
              </a:ext>
            </a:extLst>
          </p:cNvPr>
          <p:cNvSpPr/>
          <p:nvPr/>
        </p:nvSpPr>
        <p:spPr>
          <a:xfrm>
            <a:off x="3625632" y="2234982"/>
            <a:ext cx="926511" cy="211947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D01CD-216A-4844-A7B1-FE68C23FA96E}"/>
              </a:ext>
            </a:extLst>
          </p:cNvPr>
          <p:cNvSpPr/>
          <p:nvPr/>
        </p:nvSpPr>
        <p:spPr>
          <a:xfrm>
            <a:off x="7361956" y="2234982"/>
            <a:ext cx="926511" cy="211947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C12844-98B7-4FE5-8C4D-6D71A59FED91}"/>
              </a:ext>
            </a:extLst>
          </p:cNvPr>
          <p:cNvSpPr/>
          <p:nvPr/>
        </p:nvSpPr>
        <p:spPr>
          <a:xfrm>
            <a:off x="7361956" y="3276550"/>
            <a:ext cx="454172" cy="26644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07376E-AB9F-4CA7-BBD1-21A240E5EA90}"/>
              </a:ext>
            </a:extLst>
          </p:cNvPr>
          <p:cNvSpPr/>
          <p:nvPr/>
        </p:nvSpPr>
        <p:spPr>
          <a:xfrm>
            <a:off x="3625632" y="3276550"/>
            <a:ext cx="454172" cy="26644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9D5A2C-94CA-4FC1-99A0-8B2B6C9C3938}"/>
              </a:ext>
            </a:extLst>
          </p:cNvPr>
          <p:cNvSpPr/>
          <p:nvPr/>
        </p:nvSpPr>
        <p:spPr>
          <a:xfrm>
            <a:off x="7236519" y="3221902"/>
            <a:ext cx="1513872" cy="375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BEB6063B-E51B-4CBE-8491-59D7DAE2BFDE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E9893-8555-4E31-BE21-88300D021960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5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093" y="2560134"/>
            <a:ext cx="3548901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&lt;article&gt;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3930650" y="284572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눈물 방울 7">
            <a:extLst>
              <a:ext uri="{FF2B5EF4-FFF2-40B4-BE49-F238E27FC236}">
                <a16:creationId xmlns:a16="http://schemas.microsoft.com/office/drawing/2014/main" id="{B83B7222-356A-4D86-9111-89AAA3F6D919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14294-EC81-41D7-93C8-4B70CCEA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7A494829-2F30-4EF3-A9C5-261C8F405F42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52B21-683F-44EB-9281-F59F90FC2D72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52B42F-3F81-4CE1-96A8-A6493BB8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5" y="708660"/>
            <a:ext cx="3185159" cy="52806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AE5F44-5FEC-4EF4-A891-0135E330F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18" y="1639636"/>
            <a:ext cx="8303342" cy="34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2798FF-EE40-48EC-903A-8D2956A6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165"/>
            <a:ext cx="12192000" cy="50976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EC21F4-A301-498C-A857-CAD131EE669C}"/>
              </a:ext>
            </a:extLst>
          </p:cNvPr>
          <p:cNvSpPr/>
          <p:nvPr/>
        </p:nvSpPr>
        <p:spPr>
          <a:xfrm flipH="1" flipV="1">
            <a:off x="213360" y="967739"/>
            <a:ext cx="1973580" cy="482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142B1CEE-CED8-4B3A-A095-5FBDDC080425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21516-B421-4D78-8DE9-2A1CFABFF631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85872" y="1225402"/>
            <a:ext cx="3620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카카오 이모티콘 샵 문제점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1224831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84E2406F-F6A1-4E2A-AC30-D83BA5649109}"/>
              </a:ext>
            </a:extLst>
          </p:cNvPr>
          <p:cNvSpPr/>
          <p:nvPr/>
        </p:nvSpPr>
        <p:spPr>
          <a:xfrm>
            <a:off x="5015362" y="2148189"/>
            <a:ext cx="2161273" cy="679070"/>
          </a:xfrm>
          <a:prstGeom prst="roundRect">
            <a:avLst>
              <a:gd name="adj" fmla="val 7350"/>
            </a:avLst>
          </a:prstGeom>
          <a:solidFill>
            <a:srgbClr val="F8B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47772-9C84-4D9E-8A48-B487EA64F496}"/>
              </a:ext>
            </a:extLst>
          </p:cNvPr>
          <p:cNvSpPr/>
          <p:nvPr/>
        </p:nvSpPr>
        <p:spPr>
          <a:xfrm>
            <a:off x="4939103" y="2338248"/>
            <a:ext cx="2161273" cy="36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웹 표준</a:t>
            </a: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535C26-A5D9-4AF8-A1EF-F5707D74DD90}"/>
              </a:ext>
            </a:extLst>
          </p:cNvPr>
          <p:cNvSpPr/>
          <p:nvPr/>
        </p:nvSpPr>
        <p:spPr>
          <a:xfrm>
            <a:off x="4784881" y="1986205"/>
            <a:ext cx="460961" cy="46096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8B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1</a:t>
            </a:r>
            <a:endParaRPr lang="ko-KR" altLang="en-US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B3E12DF3-3309-4AE8-B39F-E37021152DCE}"/>
              </a:ext>
            </a:extLst>
          </p:cNvPr>
          <p:cNvSpPr/>
          <p:nvPr/>
        </p:nvSpPr>
        <p:spPr>
          <a:xfrm>
            <a:off x="5015362" y="3429000"/>
            <a:ext cx="2161273" cy="679070"/>
          </a:xfrm>
          <a:prstGeom prst="roundRect">
            <a:avLst>
              <a:gd name="adj" fmla="val 7350"/>
            </a:avLst>
          </a:prstGeom>
          <a:solidFill>
            <a:srgbClr val="F8B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CF3A6E6-121A-4C69-9F4E-09BAD70F3C0E}"/>
              </a:ext>
            </a:extLst>
          </p:cNvPr>
          <p:cNvSpPr/>
          <p:nvPr/>
        </p:nvSpPr>
        <p:spPr>
          <a:xfrm>
            <a:off x="4939103" y="3619059"/>
            <a:ext cx="2161273" cy="36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웹 접근성</a:t>
            </a: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DC2FAFA-CF48-4EFB-B246-48D1945573DB}"/>
              </a:ext>
            </a:extLst>
          </p:cNvPr>
          <p:cNvSpPr/>
          <p:nvPr/>
        </p:nvSpPr>
        <p:spPr>
          <a:xfrm>
            <a:off x="4784881" y="3267016"/>
            <a:ext cx="460961" cy="46096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8B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2</a:t>
            </a:r>
            <a:endParaRPr lang="ko-KR" altLang="en-US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04A1C033-E638-4EF6-8879-5839B1048446}"/>
              </a:ext>
            </a:extLst>
          </p:cNvPr>
          <p:cNvSpPr/>
          <p:nvPr/>
        </p:nvSpPr>
        <p:spPr>
          <a:xfrm>
            <a:off x="5015362" y="4709811"/>
            <a:ext cx="2161273" cy="679070"/>
          </a:xfrm>
          <a:prstGeom prst="roundRect">
            <a:avLst>
              <a:gd name="adj" fmla="val 7350"/>
            </a:avLst>
          </a:prstGeom>
          <a:solidFill>
            <a:srgbClr val="F8B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39883E-F8DA-468E-8B1A-ED5003D8D9E4}"/>
              </a:ext>
            </a:extLst>
          </p:cNvPr>
          <p:cNvSpPr/>
          <p:nvPr/>
        </p:nvSpPr>
        <p:spPr>
          <a:xfrm>
            <a:off x="4939103" y="4899870"/>
            <a:ext cx="2161273" cy="367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사용성</a:t>
            </a:r>
            <a:endParaRPr lang="ko-KR" altLang="en-US" dirty="0">
              <a:latin typeface="나눔스퀘어 ExtraBold"/>
              <a:ea typeface="나눔스퀘어 ExtraBold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F03F65-488D-4BD4-88BB-C15BD7E6EF00}"/>
              </a:ext>
            </a:extLst>
          </p:cNvPr>
          <p:cNvSpPr/>
          <p:nvPr/>
        </p:nvSpPr>
        <p:spPr>
          <a:xfrm>
            <a:off x="4784881" y="4547827"/>
            <a:ext cx="460961" cy="46096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8B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3</a:t>
            </a:r>
            <a:endParaRPr lang="ko-KR" altLang="en-US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눈물 방울 7">
            <a:extLst>
              <a:ext uri="{FF2B5EF4-FFF2-40B4-BE49-F238E27FC236}">
                <a16:creationId xmlns:a16="http://schemas.microsoft.com/office/drawing/2014/main" id="{E5F2135B-1C8B-4CF3-ACB5-888E4CDEF0BB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CEE3BFB-05F5-4B7E-A555-0D4A069E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40B2BC3F-C161-47D0-83F9-93B950DEBCE3}"/>
              </a:ext>
            </a:extLst>
          </p:cNvPr>
          <p:cNvSpPr/>
          <p:nvPr/>
        </p:nvSpPr>
        <p:spPr>
          <a:xfrm>
            <a:off x="4083050" y="2838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232CA-591C-45CD-A259-B04E33CF7DFB}"/>
              </a:ext>
            </a:extLst>
          </p:cNvPr>
          <p:cNvSpPr txBox="1"/>
          <p:nvPr/>
        </p:nvSpPr>
        <p:spPr>
          <a:xfrm>
            <a:off x="3983486" y="1873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2798FF-EE40-48EC-903A-8D2956A6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165"/>
            <a:ext cx="12192000" cy="50976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EC21F4-A301-498C-A857-CAD131EE669C}"/>
              </a:ext>
            </a:extLst>
          </p:cNvPr>
          <p:cNvSpPr/>
          <p:nvPr/>
        </p:nvSpPr>
        <p:spPr>
          <a:xfrm flipH="1" flipV="1">
            <a:off x="213360" y="967739"/>
            <a:ext cx="1973580" cy="482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47B06F-ACC6-4E34-B13F-9131E0A1A066}"/>
              </a:ext>
            </a:extLst>
          </p:cNvPr>
          <p:cNvSpPr/>
          <p:nvPr/>
        </p:nvSpPr>
        <p:spPr>
          <a:xfrm>
            <a:off x="2186940" y="0"/>
            <a:ext cx="10005060" cy="691896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20C21-0FD9-49B0-8EEB-11D4F3735FD9}"/>
              </a:ext>
            </a:extLst>
          </p:cNvPr>
          <p:cNvSpPr txBox="1"/>
          <p:nvPr/>
        </p:nvSpPr>
        <p:spPr>
          <a:xfrm>
            <a:off x="2749256" y="1700613"/>
            <a:ext cx="618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1.3.3 WCAG 1원칙 위배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890CB3-F548-47C6-A988-A165D367C656}"/>
              </a:ext>
            </a:extLst>
          </p:cNvPr>
          <p:cNvSpPr txBox="1"/>
          <p:nvPr/>
        </p:nvSpPr>
        <p:spPr>
          <a:xfrm>
            <a:off x="2630805" y="2488117"/>
            <a:ext cx="93478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글자는 최소 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4.5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큰 글자의 경우 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이상의 명암비를 가지고 있어야 한다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3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AA47A4-1EB3-425A-93FE-EE857C874373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D8057A-58D7-479B-8CD3-62EA07D0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79" y="1029700"/>
            <a:ext cx="8191239" cy="5334000"/>
          </a:xfrm>
          <a:prstGeom prst="rect">
            <a:avLst/>
          </a:prstGeom>
        </p:spPr>
      </p:pic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009B5C16-AD7A-4756-B54D-0966156CAEEE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140B6-FB5E-4A97-8EEF-B7D8E355CB9E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94E26F-2AD0-450C-A3EA-85ABDB52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9259"/>
            <a:ext cx="12192000" cy="5080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A47A4-1EB3-425A-93FE-EE857C874373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FCA202-DA08-4751-89D8-6A735BC6F47F}"/>
              </a:ext>
            </a:extLst>
          </p:cNvPr>
          <p:cNvSpPr/>
          <p:nvPr/>
        </p:nvSpPr>
        <p:spPr>
          <a:xfrm flipH="1" flipV="1">
            <a:off x="196230" y="1699259"/>
            <a:ext cx="1813560" cy="482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A3F29EF8-F735-423C-95AA-1BA79EB5768B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B89B4-CED0-4BC6-A070-B613E4ECB9AE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1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D7BFE-375D-4517-88DA-83B8A37F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9259"/>
            <a:ext cx="12192000" cy="5080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A47A4-1EB3-425A-93FE-EE857C874373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AF97DD-DCC9-4303-8B63-3EE0F2C88388}"/>
              </a:ext>
            </a:extLst>
          </p:cNvPr>
          <p:cNvSpPr/>
          <p:nvPr/>
        </p:nvSpPr>
        <p:spPr>
          <a:xfrm flipH="1" flipV="1">
            <a:off x="2171700" y="1836419"/>
            <a:ext cx="9745980" cy="4823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6B81FCC-2296-4884-A30D-D84BB36D4073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3355D-F194-4CD6-A798-814A20CA35F9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AA47A4-1EB3-425A-93FE-EE857C874373}"/>
              </a:ext>
            </a:extLst>
          </p:cNvPr>
          <p:cNvSpPr txBox="1"/>
          <p:nvPr/>
        </p:nvSpPr>
        <p:spPr>
          <a:xfrm>
            <a:off x="510540" y="10297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DBB1A-64CC-4FAB-9F01-3B58DF4784D3}"/>
              </a:ext>
            </a:extLst>
          </p:cNvPr>
          <p:cNvSpPr txBox="1"/>
          <p:nvPr/>
        </p:nvSpPr>
        <p:spPr>
          <a:xfrm>
            <a:off x="-533400" y="1680984"/>
            <a:ext cx="137998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                      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/optimization/tiny-big-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bean_thumbnail.webp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뽀시래기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짱큰콩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썸네일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popularEmoticon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/tiny-big-bean_thumbnail.png“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08E40D-4F32-4D21-8BD2-D318ED264284}"/>
              </a:ext>
            </a:extLst>
          </p:cNvPr>
          <p:cNvSpPr/>
          <p:nvPr/>
        </p:nvSpPr>
        <p:spPr>
          <a:xfrm>
            <a:off x="1943100" y="2232661"/>
            <a:ext cx="9380220" cy="1333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FED311D5-AE34-49DF-9C8D-6D84F680F7C6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57225-D75C-4EA5-8964-90ABE29DAC1D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도장깨기</a:t>
            </a:r>
            <a:r>
              <a:rPr kumimoji="1" lang="en-US" altLang="ko-Kore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chapter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스타일 이모티콘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117892-0B6B-4E50-9538-20B28A6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22" y="1345475"/>
            <a:ext cx="5074272" cy="4441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759810-186A-4DCB-A966-F43747D17B20}"/>
              </a:ext>
            </a:extLst>
          </p:cNvPr>
          <p:cNvSpPr txBox="1"/>
          <p:nvPr/>
        </p:nvSpPr>
        <p:spPr>
          <a:xfrm>
            <a:off x="8142181" y="59233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데스크톱</a:t>
            </a:r>
          </a:p>
        </p:txBody>
      </p:sp>
      <p:pic>
        <p:nvPicPr>
          <p:cNvPr id="14" name="그림 1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3EB41C8-7D6E-4F40-96C4-3DD727647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6" y="1345476"/>
            <a:ext cx="5235313" cy="4441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FA0E00-78B0-427F-BA20-304F8DBB466A}"/>
              </a:ext>
            </a:extLst>
          </p:cNvPr>
          <p:cNvSpPr txBox="1"/>
          <p:nvPr/>
        </p:nvSpPr>
        <p:spPr>
          <a:xfrm>
            <a:off x="2569441" y="59233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모바일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29AF67A4-24FF-4151-B1E8-40A06AD0562E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E6C103-7530-4B61-BDA3-6DBADB01174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Lighthouse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분석 결과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EFEAA18-FA51-4F05-A811-1A50782F3DF1}"/>
              </a:ext>
            </a:extLst>
          </p:cNvPr>
          <p:cNvSpPr txBox="1"/>
          <p:nvPr/>
        </p:nvSpPr>
        <p:spPr>
          <a:xfrm>
            <a:off x="654540" y="870373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Performance</a:t>
            </a:r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6EF5E4-6139-4E7F-AC9F-324C3AFD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0" y="1384962"/>
            <a:ext cx="5851851" cy="5242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77BB4-3185-4E81-AD68-055118FC0086}"/>
              </a:ext>
            </a:extLst>
          </p:cNvPr>
          <p:cNvSpPr txBox="1"/>
          <p:nvPr/>
        </p:nvSpPr>
        <p:spPr>
          <a:xfrm>
            <a:off x="7089866" y="1601893"/>
            <a:ext cx="46042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이미지 로드가 </a:t>
            </a:r>
            <a:r>
              <a:rPr kumimoji="1" lang="en-US" altLang="ko-KR" dirty="0"/>
              <a:t>Performance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저해하는 요소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JPEG, PNG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format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이를 개선하고자 함</a:t>
            </a:r>
            <a:endParaRPr kumimoji="1" lang="en-US" altLang="ko-KR" dirty="0"/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236762C5-B5E9-4EA9-BB63-DB338C1663E1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82845-A1BC-407F-A8B8-864EC18D3CB4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Lighthouse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분석 결과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1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193C710-E284-4CDD-A677-FAAE7616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23" y="1557320"/>
            <a:ext cx="5244997" cy="4830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978A70-B7C9-443A-8B37-7194E2ED04E4}"/>
              </a:ext>
            </a:extLst>
          </p:cNvPr>
          <p:cNvSpPr txBox="1"/>
          <p:nvPr/>
        </p:nvSpPr>
        <p:spPr>
          <a:xfrm>
            <a:off x="706223" y="104466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Accessibility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F053E-F208-441B-B605-0E9FCAD95C6E}"/>
              </a:ext>
            </a:extLst>
          </p:cNvPr>
          <p:cNvSpPr txBox="1"/>
          <p:nvPr/>
        </p:nvSpPr>
        <p:spPr>
          <a:xfrm>
            <a:off x="6952706" y="1693060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인식의 용이성</a:t>
            </a:r>
            <a:r>
              <a:rPr kumimoji="1" lang="en-US" altLang="ko-KR" dirty="0"/>
              <a:t>(Perceivable)</a:t>
            </a:r>
            <a:r>
              <a:rPr kumimoji="1" lang="ko-KR" altLang="en-US" dirty="0"/>
              <a:t> 중 </a:t>
            </a:r>
            <a:r>
              <a:rPr kumimoji="1" lang="en-US" altLang="ko-KR" dirty="0"/>
              <a:t>1.4.3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Contrast</a:t>
            </a:r>
          </a:p>
          <a:p>
            <a:r>
              <a:rPr kumimoji="1" lang="ko-KR" altLang="en-US" dirty="0"/>
              <a:t>을 충족하지 못한 문제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회사의 정체성을 상실하지 않은 범위에서</a:t>
            </a:r>
            <a:endParaRPr kumimoji="1" lang="en-US" altLang="ko-KR" dirty="0"/>
          </a:p>
          <a:p>
            <a:r>
              <a:rPr kumimoji="1" lang="en-US" altLang="ko-KR" dirty="0"/>
              <a:t>Contrast</a:t>
            </a:r>
            <a:r>
              <a:rPr kumimoji="1" lang="ko-KR" altLang="en-US" dirty="0"/>
              <a:t> 기준을 통과하고자 함</a:t>
            </a:r>
            <a:endParaRPr kumimoji="1" lang="en-US" altLang="ko-KR" dirty="0"/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3826ECED-CE0B-4494-8D48-A08506CA8AF8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A834B-BD40-4930-9D2F-220676FF7C59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Lighthouse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분석 결과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2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C8D055-25E4-495E-9D63-8225ABFAD251}"/>
              </a:ext>
            </a:extLst>
          </p:cNvPr>
          <p:cNvSpPr txBox="1"/>
          <p:nvPr/>
        </p:nvSpPr>
        <p:spPr>
          <a:xfrm>
            <a:off x="2380229" y="1533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데스크탑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A5681-3E35-457E-8A22-056C691A75D3}"/>
              </a:ext>
            </a:extLst>
          </p:cNvPr>
          <p:cNvSpPr txBox="1"/>
          <p:nvPr/>
        </p:nvSpPr>
        <p:spPr>
          <a:xfrm>
            <a:off x="8348410" y="15336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모바일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CFB224-FEB7-4DB8-9304-1CBAF89B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4" y="2020351"/>
            <a:ext cx="4440325" cy="4141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AB36E1-B95E-4495-A46D-1DA3871C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53" y="2020351"/>
            <a:ext cx="4712562" cy="4141076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C7901356-F8FA-4B45-85E1-E5B37B43FE57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E7660-865C-4826-8CBD-5A564B4B47B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Lighthouse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분석 결과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5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C7901356-F8FA-4B45-85E1-E5B37B43FE57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E7660-865C-4826-8CBD-5A564B4B47B7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HTML validate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4995A0-A3DA-4E2E-AC63-E1291BB89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4" y="958307"/>
            <a:ext cx="11020137" cy="55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46511" y="486581"/>
            <a:ext cx="3698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카카오 이모티콘 샵 문제점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77091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F3170-9277-4218-90B8-7E12A00E54F0}"/>
              </a:ext>
            </a:extLst>
          </p:cNvPr>
          <p:cNvSpPr txBox="1"/>
          <p:nvPr/>
        </p:nvSpPr>
        <p:spPr>
          <a:xfrm>
            <a:off x="5042573" y="909414"/>
            <a:ext cx="2106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웹표준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분석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5C7CB11-76A3-45C2-B588-C416118F2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48440"/>
              </p:ext>
            </p:extLst>
          </p:nvPr>
        </p:nvGraphicFramePr>
        <p:xfrm>
          <a:off x="373604" y="2380471"/>
          <a:ext cx="11444792" cy="2339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6685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6328107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항목</a:t>
                      </a:r>
                      <a:endParaRPr lang="ko-Kore-KR" altLang="en-US" sz="10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59441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위반</a:t>
                      </a:r>
                      <a:r>
                        <a:rPr lang="ko-KR" altLang="en-US" sz="10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사항</a:t>
                      </a:r>
                      <a:endParaRPr lang="ko-Kore-KR" altLang="en-US" sz="10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Inline style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sheet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방식이 적용되었다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구조와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표현의 분리라는 관점에서 바람직하지 않고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선택자의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우선 순위가 가장 높기 </a:t>
                      </a:r>
                      <a:r>
                        <a:rPr lang="ko-KR" altLang="en-US" sz="12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때문에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스타일 재정의가 어렵다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이미지와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설명을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묶었다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의미가 없는 태그인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는 연관관계를 갖는 이미지와 설명을 묶으면 그 관계가 퇴색된다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footer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에서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details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 해결 가능한 문제를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javascript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 대체하였다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의미에 맞는 </a:t>
                      </a:r>
                      <a:r>
                        <a:rPr lang="ko-KR" altLang="en-US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시맨틱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태그가 있는데 이를 사용하지 않았다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 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&lt;a&gt; 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태그에서 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_blank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속성을 사용하여 외부 링크로 넘어가지만 </a:t>
                      </a:r>
                      <a:endParaRPr lang="en-US" altLang="ko-KR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rel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속성값으로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noopener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noreferrer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을 설정하지 않았다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보안</a:t>
                      </a:r>
                      <a:r>
                        <a:rPr lang="ko-KR" altLang="en-US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이슈가 발생가능하다</a:t>
                      </a:r>
                      <a:r>
                        <a:rPr lang="en-US" altLang="ko-KR" sz="12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2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61992" marR="16199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41839"/>
                  </a:ext>
                </a:extLst>
              </a:tr>
            </a:tbl>
          </a:graphicData>
        </a:graphic>
      </p:graphicFrame>
      <p:sp>
        <p:nvSpPr>
          <p:cNvPr id="6" name="눈물 방울 7">
            <a:extLst>
              <a:ext uri="{FF2B5EF4-FFF2-40B4-BE49-F238E27FC236}">
                <a16:creationId xmlns:a16="http://schemas.microsoft.com/office/drawing/2014/main" id="{D330D08B-DFAC-454B-A8F5-52AF65DB551C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B8C830-F44A-4781-99C0-3D8348BD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0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5597D7-50DA-4C93-9046-A4B4C8F6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66"/>
          <a:stretch/>
        </p:blipFill>
        <p:spPr>
          <a:xfrm>
            <a:off x="70619" y="1309144"/>
            <a:ext cx="3760467" cy="3767053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F07B957C-3B16-46D8-A421-976CB64D100B}"/>
              </a:ext>
            </a:extLst>
          </p:cNvPr>
          <p:cNvSpPr/>
          <p:nvPr/>
        </p:nvSpPr>
        <p:spPr>
          <a:xfrm>
            <a:off x="3930650" y="131407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756EF-35EA-4DAD-882C-DD509D3B6A2D}"/>
              </a:ext>
            </a:extLst>
          </p:cNvPr>
          <p:cNvSpPr txBox="1"/>
          <p:nvPr/>
        </p:nvSpPr>
        <p:spPr>
          <a:xfrm>
            <a:off x="3831086" y="34955"/>
            <a:ext cx="4529827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Heading Map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72377-7B0B-4741-A564-8D12B36D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300" y="1309144"/>
            <a:ext cx="4014131" cy="52239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516695-5117-425F-BDD8-779FB5CD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6" y="1309144"/>
            <a:ext cx="4136214" cy="28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8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3E960C-7F31-45B4-B215-FA40F5A4D8DD}"/>
              </a:ext>
            </a:extLst>
          </p:cNvPr>
          <p:cNvSpPr txBox="1"/>
          <p:nvPr/>
        </p:nvSpPr>
        <p:spPr>
          <a:xfrm>
            <a:off x="3239147" y="3106053"/>
            <a:ext cx="561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프로젝트를 </a:t>
            </a:r>
            <a:r>
              <a:rPr kumimoji="1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하며 </a:t>
            </a:r>
            <a:r>
              <a:rPr kumimoji="1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C66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느낀점</a:t>
            </a:r>
            <a:endParaRPr kumimoji="1" lang="ko-Kore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53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94337" y="1284672"/>
            <a:ext cx="8203325" cy="3083664"/>
            <a:chOff x="2687895" y="2147879"/>
            <a:chExt cx="6816209" cy="256224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29062" y="2337461"/>
              <a:ext cx="2328562" cy="232575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33040"/>
            <a:stretch>
              <a:fillRect/>
            </a:stretch>
          </p:blipFill>
          <p:spPr>
            <a:xfrm>
              <a:off x="2687895" y="2147879"/>
              <a:ext cx="1534603" cy="2515332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rcRect l="60680" t="67940"/>
            <a:stretch>
              <a:fillRect/>
            </a:stretch>
          </p:blipFill>
          <p:spPr>
            <a:xfrm>
              <a:off x="3499782" y="3760778"/>
              <a:ext cx="1060877" cy="9493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194392" y="2216064"/>
              <a:ext cx="1754611" cy="225196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62161" y="2944392"/>
              <a:ext cx="2141943" cy="17188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997427" y="2367400"/>
              <a:ext cx="2238741" cy="229581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141897" y="3226362"/>
              <a:ext cx="2151305" cy="1436849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858179" y="4877809"/>
            <a:ext cx="2677966" cy="695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4000">
                <a:latin typeface="나눔스퀘어 Bold"/>
                <a:ea typeface="나눔스퀘어 Bold"/>
              </a:rPr>
              <a:t>감사합니다</a:t>
            </a:r>
            <a:r>
              <a:rPr lang="en-US" altLang="ko-KR" sz="4000"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CF0F1-E58C-4218-82CB-CF34A7BE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2EAC0-C7FE-4701-B633-CD166ACB5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06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055D6-8633-41C4-8512-B895717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FF165-24B7-4B5D-8C48-8DE7F3085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0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5EDFA7-0447-4EB5-AA27-85BD8247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98"/>
            <a:ext cx="12190336" cy="45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46510" y="247524"/>
            <a:ext cx="3698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카카오 이모티콘 샵 문제점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양쪽 대괄호 16"/>
          <p:cNvSpPr/>
          <p:nvPr/>
        </p:nvSpPr>
        <p:spPr>
          <a:xfrm>
            <a:off x="3930650" y="480245"/>
            <a:ext cx="4330700" cy="400110"/>
          </a:xfrm>
          <a:prstGeom prst="bracketPair">
            <a:avLst>
              <a:gd name="adj" fmla="val 0"/>
            </a:avLst>
          </a:prstGeom>
          <a:ln w="412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F3170-9277-4218-90B8-7E12A00E54F0}"/>
              </a:ext>
            </a:extLst>
          </p:cNvPr>
          <p:cNvSpPr txBox="1"/>
          <p:nvPr/>
        </p:nvSpPr>
        <p:spPr>
          <a:xfrm>
            <a:off x="4485202" y="613188"/>
            <a:ext cx="3221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WCAG </a:t>
            </a:r>
            <a:r>
              <a:rPr kumimoji="1"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 웹 접근성 분석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E2C9362-546D-4803-9306-D2313180A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774910"/>
              </p:ext>
            </p:extLst>
          </p:nvPr>
        </p:nvGraphicFramePr>
        <p:xfrm>
          <a:off x="273511" y="1113076"/>
          <a:ext cx="11644976" cy="5229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9799">
                  <a:extLst>
                    <a:ext uri="{9D8B030D-6E8A-4147-A177-3AD203B41FA5}">
                      <a16:colId xmlns:a16="http://schemas.microsoft.com/office/drawing/2014/main" val="725089252"/>
                    </a:ext>
                  </a:extLst>
                </a:gridCol>
                <a:gridCol w="1177523">
                  <a:extLst>
                    <a:ext uri="{9D8B030D-6E8A-4147-A177-3AD203B41FA5}">
                      <a16:colId xmlns:a16="http://schemas.microsoft.com/office/drawing/2014/main" val="3873407790"/>
                    </a:ext>
                  </a:extLst>
                </a:gridCol>
                <a:gridCol w="2262951">
                  <a:extLst>
                    <a:ext uri="{9D8B030D-6E8A-4147-A177-3AD203B41FA5}">
                      <a16:colId xmlns:a16="http://schemas.microsoft.com/office/drawing/2014/main" val="1748653119"/>
                    </a:ext>
                  </a:extLst>
                </a:gridCol>
                <a:gridCol w="4424703">
                  <a:extLst>
                    <a:ext uri="{9D8B030D-6E8A-4147-A177-3AD203B41FA5}">
                      <a16:colId xmlns:a16="http://schemas.microsoft.com/office/drawing/2014/main" val="193189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항목</a:t>
                      </a:r>
                      <a:endParaRPr lang="ko-Kore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마크업</a:t>
                      </a:r>
                      <a:endParaRPr lang="ko-Kore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19790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사항</a:t>
                      </a:r>
                      <a:endParaRPr lang="ko-Kore-KR" altLang="en-US" sz="1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위반</a:t>
                      </a:r>
                      <a:r>
                        <a:rPr lang="ko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7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모든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요소가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 구성되었다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모두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이웃한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 간의 구별이 어렵지 않아야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49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의미의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순서에 맞게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semantic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하게 </a:t>
                      </a: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마크업되지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않았다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모두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이해의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콘텐츠는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버튼에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title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속성이 누락되었다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모두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텍스트 아닌 콘텐츠는 그 의미나 용도를 이해할 수 있는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대체 텍스트를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9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사이드바와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메인 네비게이션의 내용이 중복되었다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이해의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94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우측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상단 사용자 이미지가 로그인 여부를 혼동하게 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텍스트 아닌 콘텐츠는 그 의미나 용도를 이해할 수 있는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대체 텍스트를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4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이모티콘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리스트를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div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태그로만 구성하였다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83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이모티콘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img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태그에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alt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속성이 생략되었다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텍스트 아닌 콘텐츠는 그 의미나 용도를 이해할 수 있는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대체 텍스트를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27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연속된 리스트 내용을 보여주기 위해 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분리된 </a:t>
                      </a:r>
                      <a:r>
                        <a:rPr lang="en-US" altLang="ko-KR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ol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태그를 두개 사용하였다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 이해의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.3.5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이웃한 콘텐츠는 구별될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3.3.1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논리적인 순서로 제공해야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670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네비게이션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outline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의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focus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와 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hover 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효과가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네비게이션을 불명확하게 만든다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.3.2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지시사항은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모양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크기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방향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색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소리 등에 관계없이 인식될 수 있어야 한다</a:t>
                      </a:r>
                      <a:endParaRPr lang="en-US" altLang="ko-KR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명확한 지시사항 제공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9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백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드롭 영역을 마우스로 클릭해야만 특정 영역을 닫을 수 있다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헤더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운용의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.1.1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모든 기능은 키보드만으로도 사용할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키보드 사용 보장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58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특정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영역의 명도 대비가 뚜렷하지 않다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모두</a:t>
                      </a: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인식의 용이성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.3.3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콘텐츠는 색에 관계없이 인식될 수 있어야 한다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색에 무관한 콘텐츠 인식</a:t>
                      </a:r>
                      <a:r>
                        <a:rPr lang="en-US" altLang="ko-KR" sz="10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lang="ko-Kore-KR" altLang="en-US" sz="10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21706" marR="121706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217210"/>
                  </a:ext>
                </a:extLst>
              </a:tr>
            </a:tbl>
          </a:graphicData>
        </a:graphic>
      </p:graphicFrame>
      <p:sp>
        <p:nvSpPr>
          <p:cNvPr id="8" name="눈물 방울 7">
            <a:extLst>
              <a:ext uri="{FF2B5EF4-FFF2-40B4-BE49-F238E27FC236}">
                <a16:creationId xmlns:a16="http://schemas.microsoft.com/office/drawing/2014/main" id="{1BD1D6D7-7B45-4EF4-9B6A-70D78CFB0070}"/>
              </a:ext>
            </a:extLst>
          </p:cNvPr>
          <p:cNvSpPr/>
          <p:nvPr/>
        </p:nvSpPr>
        <p:spPr>
          <a:xfrm rot="18900000">
            <a:off x="9610308" y="6476908"/>
            <a:ext cx="311548" cy="313525"/>
          </a:xfrm>
          <a:custGeom>
            <a:avLst/>
            <a:gdLst>
              <a:gd name="connsiteX0" fmla="*/ 0 w 1473200"/>
              <a:gd name="connsiteY0" fmla="*/ 736600 h 1473200"/>
              <a:gd name="connsiteX1" fmla="*/ 736600 w 1473200"/>
              <a:gd name="connsiteY1" fmla="*/ 0 h 1473200"/>
              <a:gd name="connsiteX2" fmla="*/ 1473200 w 1473200"/>
              <a:gd name="connsiteY2" fmla="*/ 0 h 1473200"/>
              <a:gd name="connsiteX3" fmla="*/ 1473200 w 1473200"/>
              <a:gd name="connsiteY3" fmla="*/ 736600 h 1473200"/>
              <a:gd name="connsiteX4" fmla="*/ 736600 w 1473200"/>
              <a:gd name="connsiteY4" fmla="*/ 1473200 h 1473200"/>
              <a:gd name="connsiteX5" fmla="*/ 0 w 1473200"/>
              <a:gd name="connsiteY5" fmla="*/ 736600 h 1473200"/>
              <a:gd name="connsiteX0" fmla="*/ 92076 w 828676"/>
              <a:gd name="connsiteY0" fmla="*/ 1473200 h 1493675"/>
              <a:gd name="connsiteX1" fmla="*/ 92076 w 828676"/>
              <a:gd name="connsiteY1" fmla="*/ 0 h 1493675"/>
              <a:gd name="connsiteX2" fmla="*/ 828676 w 828676"/>
              <a:gd name="connsiteY2" fmla="*/ 0 h 1493675"/>
              <a:gd name="connsiteX3" fmla="*/ 828676 w 828676"/>
              <a:gd name="connsiteY3" fmla="*/ 736600 h 1493675"/>
              <a:gd name="connsiteX4" fmla="*/ 92076 w 828676"/>
              <a:gd name="connsiteY4" fmla="*/ 1473200 h 1493675"/>
              <a:gd name="connsiteX0" fmla="*/ 22147 w 1180819"/>
              <a:gd name="connsiteY0" fmla="*/ 1158891 h 1202100"/>
              <a:gd name="connsiteX1" fmla="*/ 444219 w 1180819"/>
              <a:gd name="connsiteY1" fmla="*/ 0 h 1202100"/>
              <a:gd name="connsiteX2" fmla="*/ 1180819 w 1180819"/>
              <a:gd name="connsiteY2" fmla="*/ 0 h 1202100"/>
              <a:gd name="connsiteX3" fmla="*/ 1180819 w 1180819"/>
              <a:gd name="connsiteY3" fmla="*/ 736600 h 1202100"/>
              <a:gd name="connsiteX4" fmla="*/ 22147 w 1180819"/>
              <a:gd name="connsiteY4" fmla="*/ 1158891 h 1202100"/>
              <a:gd name="connsiteX0" fmla="*/ 22147 w 1180819"/>
              <a:gd name="connsiteY0" fmla="*/ 1158891 h 1184290"/>
              <a:gd name="connsiteX1" fmla="*/ 444219 w 1180819"/>
              <a:gd name="connsiteY1" fmla="*/ 0 h 1184290"/>
              <a:gd name="connsiteX2" fmla="*/ 1180819 w 1180819"/>
              <a:gd name="connsiteY2" fmla="*/ 0 h 1184290"/>
              <a:gd name="connsiteX3" fmla="*/ 1180819 w 1180819"/>
              <a:gd name="connsiteY3" fmla="*/ 736600 h 1184290"/>
              <a:gd name="connsiteX4" fmla="*/ 22147 w 1180819"/>
              <a:gd name="connsiteY4" fmla="*/ 1158891 h 1184290"/>
              <a:gd name="connsiteX0" fmla="*/ 466719 w 1625391"/>
              <a:gd name="connsiteY0" fmla="*/ 1158891 h 1630061"/>
              <a:gd name="connsiteX1" fmla="*/ 888791 w 1625391"/>
              <a:gd name="connsiteY1" fmla="*/ 0 h 1630061"/>
              <a:gd name="connsiteX2" fmla="*/ 1625391 w 1625391"/>
              <a:gd name="connsiteY2" fmla="*/ 0 h 1630061"/>
              <a:gd name="connsiteX3" fmla="*/ 1625391 w 1625391"/>
              <a:gd name="connsiteY3" fmla="*/ 736600 h 1630061"/>
              <a:gd name="connsiteX4" fmla="*/ 466719 w 1625391"/>
              <a:gd name="connsiteY4" fmla="*/ 1158891 h 1630061"/>
              <a:gd name="connsiteX0" fmla="*/ 466719 w 1625391"/>
              <a:gd name="connsiteY0" fmla="*/ 1158891 h 1158891"/>
              <a:gd name="connsiteX1" fmla="*/ 888791 w 1625391"/>
              <a:gd name="connsiteY1" fmla="*/ 0 h 1158891"/>
              <a:gd name="connsiteX2" fmla="*/ 1625391 w 1625391"/>
              <a:gd name="connsiteY2" fmla="*/ 0 h 1158891"/>
              <a:gd name="connsiteX3" fmla="*/ 466719 w 1625391"/>
              <a:gd name="connsiteY3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0 w 1158672"/>
              <a:gd name="connsiteY0" fmla="*/ 1158891 h 1158891"/>
              <a:gd name="connsiteX1" fmla="*/ 1158672 w 1158672"/>
              <a:gd name="connsiteY1" fmla="*/ 0 h 1158891"/>
              <a:gd name="connsiteX2" fmla="*/ 0 w 1158672"/>
              <a:gd name="connsiteY2" fmla="*/ 1158891 h 1158891"/>
              <a:gd name="connsiteX0" fmla="*/ 272652 w 1431324"/>
              <a:gd name="connsiteY0" fmla="*/ 1158891 h 1448704"/>
              <a:gd name="connsiteX1" fmla="*/ 1431324 w 1431324"/>
              <a:gd name="connsiteY1" fmla="*/ 0 h 1448704"/>
              <a:gd name="connsiteX2" fmla="*/ 272652 w 1431324"/>
              <a:gd name="connsiteY2" fmla="*/ 1158891 h 1448704"/>
              <a:gd name="connsiteX0" fmla="*/ 312460 w 1471132"/>
              <a:gd name="connsiteY0" fmla="*/ 1250493 h 1540306"/>
              <a:gd name="connsiteX1" fmla="*/ 1471132 w 1471132"/>
              <a:gd name="connsiteY1" fmla="*/ 91602 h 1540306"/>
              <a:gd name="connsiteX2" fmla="*/ 312460 w 1471132"/>
              <a:gd name="connsiteY2" fmla="*/ 1250493 h 1540306"/>
              <a:gd name="connsiteX0" fmla="*/ 312460 w 1471132"/>
              <a:gd name="connsiteY0" fmla="*/ 1250493 h 1592915"/>
              <a:gd name="connsiteX1" fmla="*/ 1471132 w 1471132"/>
              <a:gd name="connsiteY1" fmla="*/ 91602 h 1592915"/>
              <a:gd name="connsiteX2" fmla="*/ 312460 w 1471132"/>
              <a:gd name="connsiteY2" fmla="*/ 1250493 h 1592915"/>
              <a:gd name="connsiteX0" fmla="*/ 316872 w 1475544"/>
              <a:gd name="connsiteY0" fmla="*/ 1158891 h 1501313"/>
              <a:gd name="connsiteX1" fmla="*/ 1475544 w 1475544"/>
              <a:gd name="connsiteY1" fmla="*/ 0 h 1501313"/>
              <a:gd name="connsiteX2" fmla="*/ 316872 w 1475544"/>
              <a:gd name="connsiteY2" fmla="*/ 1158891 h 1501313"/>
              <a:gd name="connsiteX0" fmla="*/ 298809 w 1457481"/>
              <a:gd name="connsiteY0" fmla="*/ 1158891 h 1501313"/>
              <a:gd name="connsiteX1" fmla="*/ 1457481 w 1457481"/>
              <a:gd name="connsiteY1" fmla="*/ 0 h 1501313"/>
              <a:gd name="connsiteX2" fmla="*/ 298809 w 1457481"/>
              <a:gd name="connsiteY2" fmla="*/ 1158891 h 1501313"/>
              <a:gd name="connsiteX0" fmla="*/ 298809 w 1457481"/>
              <a:gd name="connsiteY0" fmla="*/ 1158891 h 1479278"/>
              <a:gd name="connsiteX1" fmla="*/ 1457481 w 1457481"/>
              <a:gd name="connsiteY1" fmla="*/ 0 h 1479278"/>
              <a:gd name="connsiteX2" fmla="*/ 298809 w 1457481"/>
              <a:gd name="connsiteY2" fmla="*/ 1158891 h 1479278"/>
              <a:gd name="connsiteX0" fmla="*/ 335040 w 1493712"/>
              <a:gd name="connsiteY0" fmla="*/ 1158891 h 1493822"/>
              <a:gd name="connsiteX1" fmla="*/ 1493712 w 1493712"/>
              <a:gd name="connsiteY1" fmla="*/ 0 h 1493822"/>
              <a:gd name="connsiteX2" fmla="*/ 335040 w 1493712"/>
              <a:gd name="connsiteY2" fmla="*/ 1158891 h 1493822"/>
              <a:gd name="connsiteX0" fmla="*/ 335040 w 1505455"/>
              <a:gd name="connsiteY0" fmla="*/ 1158891 h 1558989"/>
              <a:gd name="connsiteX1" fmla="*/ 1493712 w 1505455"/>
              <a:gd name="connsiteY1" fmla="*/ 0 h 1558989"/>
              <a:gd name="connsiteX2" fmla="*/ 335040 w 1505455"/>
              <a:gd name="connsiteY2" fmla="*/ 1158891 h 1558989"/>
              <a:gd name="connsiteX0" fmla="*/ 389137 w 1559552"/>
              <a:gd name="connsiteY0" fmla="*/ 1170596 h 1570694"/>
              <a:gd name="connsiteX1" fmla="*/ 1547809 w 1559552"/>
              <a:gd name="connsiteY1" fmla="*/ 11705 h 1570694"/>
              <a:gd name="connsiteX2" fmla="*/ 389137 w 1559552"/>
              <a:gd name="connsiteY2" fmla="*/ 1170596 h 1570694"/>
              <a:gd name="connsiteX0" fmla="*/ 365898 w 1536313"/>
              <a:gd name="connsiteY0" fmla="*/ 1261451 h 1661549"/>
              <a:gd name="connsiteX1" fmla="*/ 1524570 w 1536313"/>
              <a:gd name="connsiteY1" fmla="*/ 102560 h 1661549"/>
              <a:gd name="connsiteX2" fmla="*/ 365898 w 1536313"/>
              <a:gd name="connsiteY2" fmla="*/ 1261451 h 1661549"/>
              <a:gd name="connsiteX0" fmla="*/ 365898 w 1623622"/>
              <a:gd name="connsiteY0" fmla="*/ 1261451 h 1638566"/>
              <a:gd name="connsiteX1" fmla="*/ 1524570 w 1623622"/>
              <a:gd name="connsiteY1" fmla="*/ 102560 h 1638566"/>
              <a:gd name="connsiteX2" fmla="*/ 365898 w 1623622"/>
              <a:gd name="connsiteY2" fmla="*/ 1261451 h 1638566"/>
              <a:gd name="connsiteX0" fmla="*/ 365898 w 1630814"/>
              <a:gd name="connsiteY0" fmla="*/ 1261451 h 1641160"/>
              <a:gd name="connsiteX1" fmla="*/ 1524570 w 1630814"/>
              <a:gd name="connsiteY1" fmla="*/ 102560 h 1641160"/>
              <a:gd name="connsiteX2" fmla="*/ 365898 w 1630814"/>
              <a:gd name="connsiteY2" fmla="*/ 1261451 h 164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814" h="1641160">
                <a:moveTo>
                  <a:pt x="365898" y="1261451"/>
                </a:moveTo>
                <a:cubicBezTo>
                  <a:pt x="-693846" y="201927"/>
                  <a:pt x="815058" y="-211602"/>
                  <a:pt x="1524570" y="102560"/>
                </a:cubicBezTo>
                <a:cubicBezTo>
                  <a:pt x="1847788" y="910928"/>
                  <a:pt x="1425642" y="2320975"/>
                  <a:pt x="365898" y="1261451"/>
                </a:cubicBezTo>
                <a:close/>
              </a:path>
            </a:pathLst>
          </a:custGeom>
          <a:solidFill>
            <a:srgbClr val="F7C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2D45DE-C107-4852-AF8E-BF5EBC55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80" y="6450718"/>
            <a:ext cx="2555120" cy="3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4864</Words>
  <Application>Microsoft Office PowerPoint</Application>
  <PresentationFormat>와이드스크린</PresentationFormat>
  <Paragraphs>686</Paragraphs>
  <Slides>85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6" baseType="lpstr">
      <vt:lpstr>맑은 고딕</vt:lpstr>
      <vt:lpstr>나눔스퀘어라운드 ExtraBold</vt:lpstr>
      <vt:lpstr>나눔스퀘어</vt:lpstr>
      <vt:lpstr>나눔스퀘어라운드 Regular</vt:lpstr>
      <vt:lpstr>Arial</vt:lpstr>
      <vt:lpstr>나눔스퀘어 ExtraBold</vt:lpstr>
      <vt:lpstr>나눔스퀘어라운드 Bold</vt:lpstr>
      <vt:lpstr>나눔스퀘어 Bold</vt:lpstr>
      <vt:lpstr>Consolas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조현정</dc:creator>
  <cp:lastModifiedBy>조현정</cp:lastModifiedBy>
  <cp:revision>73</cp:revision>
  <dcterms:created xsi:type="dcterms:W3CDTF">2021-05-03T10:56:34Z</dcterms:created>
  <dcterms:modified xsi:type="dcterms:W3CDTF">2021-05-07T09:44:33Z</dcterms:modified>
</cp:coreProperties>
</file>